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001816" y="320184"/>
            <a:ext cx="6188365" cy="268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3187"/>
              </a:buClr>
              <a:buSzPts val="7200"/>
              <a:buFont typeface="Arial"/>
              <a:buNone/>
              <a:defRPr sz="7200" b="1">
                <a:solidFill>
                  <a:srgbClr val="0F318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001816" y="3140224"/>
            <a:ext cx="6188365" cy="1071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2220A"/>
              </a:buClr>
              <a:buSzPts val="2400"/>
              <a:buNone/>
              <a:defRPr sz="2400" b="1">
                <a:solidFill>
                  <a:srgbClr val="B2220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570346" y="365126"/>
            <a:ext cx="10515600" cy="41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852308" y="1856639"/>
            <a:ext cx="9990667" cy="205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>
              <a:lnSpc>
                <a:spcPct val="150000"/>
              </a:lnSpc>
            </a:pPr>
            <a:r>
              <a:rPr lang="ru-RU" sz="3600" dirty="0"/>
              <a:t>«3-</a:t>
            </a:r>
            <a:r>
              <a:rPr lang="en-US" sz="3600" dirty="0"/>
              <a:t>D</a:t>
            </a:r>
            <a:r>
              <a:rPr lang="ru-RU" sz="3600" dirty="0"/>
              <a:t> ручка как начальный этап реализации дополнительной общеразвивающей программы технической направленности «3-</a:t>
            </a:r>
            <a:r>
              <a:rPr lang="en-US" sz="3600" dirty="0"/>
              <a:t>D</a:t>
            </a:r>
            <a:r>
              <a:rPr lang="ru-RU" sz="3600" dirty="0"/>
              <a:t> моделирование и прототипирование»</a:t>
            </a:r>
            <a:endParaRPr sz="3600"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5270883" y="3907868"/>
            <a:ext cx="6188365" cy="1883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2220A"/>
              </a:buClr>
              <a:buSzPts val="2400"/>
              <a:buNone/>
            </a:pPr>
            <a:r>
              <a:rPr lang="ru-RU" u="sng" dirty="0"/>
              <a:t>Педагоги дополнительного образования: Полунчукова Е.В., </a:t>
            </a:r>
            <a:r>
              <a:rPr lang="ru-RU" u="sng" dirty="0" err="1"/>
              <a:t>Моргачева</a:t>
            </a:r>
            <a:r>
              <a:rPr lang="ru-RU" u="sng" dirty="0"/>
              <a:t> Т.В.</a:t>
            </a:r>
            <a:endParaRPr u="sng" dirty="0"/>
          </a:p>
        </p:txBody>
      </p:sp>
      <p:sp>
        <p:nvSpPr>
          <p:cNvPr id="4" name="Google Shape;86;p13">
            <a:extLst>
              <a:ext uri="{FF2B5EF4-FFF2-40B4-BE49-F238E27FC236}">
                <a16:creationId xmlns:a16="http://schemas.microsoft.com/office/drawing/2014/main" id="{0A3C3272-E4E6-48E3-9913-6907DEC3A73E}"/>
              </a:ext>
            </a:extLst>
          </p:cNvPr>
          <p:cNvSpPr txBox="1">
            <a:spLocks/>
          </p:cNvSpPr>
          <p:nvPr/>
        </p:nvSpPr>
        <p:spPr>
          <a:xfrm>
            <a:off x="1100666" y="361243"/>
            <a:ext cx="9990667" cy="58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F3187"/>
              </a:buClr>
              <a:buSzPts val="7200"/>
              <a:buFont typeface="Arial"/>
              <a:buNone/>
              <a:defRPr sz="7200" b="1" i="0" u="none" strike="noStrike" cap="none">
                <a:solidFill>
                  <a:srgbClr val="0F318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800" dirty="0"/>
              <a:t>Муниципальное бюджетное учреждение дополнительного образования детей «Касторенский Дом детского творчества» Касторенского района Курской области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6E264-2885-4ECE-A9AE-206B8FCFC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Техника безопасности при работе с 3</a:t>
            </a:r>
            <a:r>
              <a:rPr lang="en-US" b="1" dirty="0">
                <a:solidFill>
                  <a:schemeClr val="accent1"/>
                </a:solidFill>
              </a:rPr>
              <a:t>D</a:t>
            </a:r>
            <a:r>
              <a:rPr lang="ru-RU" b="1" dirty="0">
                <a:solidFill>
                  <a:schemeClr val="accent1"/>
                </a:solidFill>
              </a:rPr>
              <a:t> ручкой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8602F9-998D-4393-9AB3-70B5D6A8F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733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11430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Перед началом работы следует очистить рабочее место от посторонних вещей. </a:t>
            </a:r>
          </a:p>
          <a:p>
            <a:pPr marL="11430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При подключении инструмента поверхность стола, ваши руки и сама ручка должны быть сухими. Помним, что перед вами электроприбор.</a:t>
            </a:r>
          </a:p>
          <a:p>
            <a:pPr marL="11430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При работе с 3d-ручкой необходимо избегать контакта с нагревательным элементом, соплом, пластиком. </a:t>
            </a:r>
          </a:p>
          <a:p>
            <a:pPr marL="11430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Если вы почувствовали резкий, неприятный запах, выключите ручку из сети и положите на твердую ровную поверхность до выяснения причин поломки. </a:t>
            </a:r>
          </a:p>
        </p:txBody>
      </p:sp>
    </p:spTree>
    <p:extLst>
      <p:ext uri="{BB962C8B-B14F-4D97-AF65-F5344CB8AC3E}">
        <p14:creationId xmlns:p14="http://schemas.microsoft.com/office/powerpoint/2010/main" val="317590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838200" y="245929"/>
            <a:ext cx="10515600" cy="41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ct val="100000"/>
            </a:pPr>
            <a:r>
              <a:rPr lang="ru-RU" sz="3600" b="1" dirty="0">
                <a:solidFill>
                  <a:srgbClr val="0070C0"/>
                </a:solidFill>
                <a:latin typeface="+mj-lt"/>
              </a:rPr>
              <a:t>Социальный заказ для общего образования</a:t>
            </a:r>
            <a:endParaRPr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5802380" y="1297457"/>
            <a:ext cx="1632628" cy="4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5A9BD5"/>
                </a:solidFill>
                <a:latin typeface="Calibri"/>
                <a:ea typeface="Calibri"/>
                <a:cs typeface="Calibri"/>
                <a:sym typeface="Calibri"/>
              </a:rPr>
              <a:t>Центр образования «Точка роста»</a:t>
            </a:r>
            <a:endParaRPr lang="ru-RU" sz="1600" b="1" i="0" u="none" strike="noStrike" cap="none" dirty="0">
              <a:solidFill>
                <a:srgbClr val="5A9BD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5A9BD5"/>
                </a:solidFill>
                <a:latin typeface="Calibri"/>
                <a:ea typeface="Calibri"/>
                <a:cs typeface="Calibri"/>
                <a:sym typeface="Calibri"/>
              </a:rPr>
              <a:t>ЦОС</a:t>
            </a:r>
            <a:endParaRPr sz="1600" b="1" i="0" u="none" strike="noStrike" cap="none" dirty="0">
              <a:solidFill>
                <a:srgbClr val="5A9B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EF8D6B-6828-4C0D-A025-7AF5D05A4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1955">
            <a:off x="8357314" y="863343"/>
            <a:ext cx="3590825" cy="2025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719039-91EB-4465-992C-F152ADB41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029" y="2264413"/>
            <a:ext cx="2340563" cy="17554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B6715-37C5-4805-B410-33D70224D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74" y="4165922"/>
            <a:ext cx="4397248" cy="24803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D94E52-EBAB-4036-9C38-6FCA767CB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11" y="956610"/>
            <a:ext cx="5251678" cy="29500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C1B959-A803-41E0-A2F5-6E579F7BF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960" y="4152757"/>
            <a:ext cx="3307098" cy="248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AAA565-0577-4106-8EED-3037545B9C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7399" y="3142124"/>
            <a:ext cx="2652827" cy="34909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39475-96FE-4D81-A74C-48031825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87" y="365478"/>
            <a:ext cx="10515600" cy="41073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Заседание Совета по науке и образованию</a:t>
            </a:r>
            <a:br>
              <a:rPr lang="ru-RU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F6984F-A428-4B51-9446-6B8CEB2E4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458" y="776208"/>
            <a:ext cx="5257800" cy="5405379"/>
          </a:xfrm>
        </p:spPr>
        <p:txBody>
          <a:bodyPr>
            <a:normAutofit fontScale="70000" lnSpcReduction="20000"/>
          </a:bodyPr>
          <a:lstStyle/>
          <a:p>
            <a:pPr marL="114300" indent="0">
              <a:lnSpc>
                <a:spcPct val="170000"/>
              </a:lnSpc>
              <a:buNone/>
            </a:pPr>
            <a:r>
              <a:rPr lang="ru-RU" dirty="0">
                <a:solidFill>
                  <a:srgbClr val="0070C0"/>
                </a:solidFill>
              </a:rPr>
              <a:t>«Сегодня лидерами глобального развития становятся те страны, которые способны создавать прорывные технологии и на их основе формировать собственную мощную производственную базу. Качество инженерных кадров становится одним из ключевых факторов конкурентоспособности государства и, что принципиально важно, основой для его технологической, экономической независимости».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4AA19D-F394-48B7-945B-E9A766B8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42" y="1163436"/>
            <a:ext cx="6313992" cy="42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6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CE432-B6E3-4803-AA5B-7C7BA441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67" y="681037"/>
            <a:ext cx="10515600" cy="4107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Цели реализации программ дополнительного образования технической направленности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089FA-0C5D-48AD-8C23-BAC2A8C3C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7281"/>
            <a:ext cx="10515600" cy="4351338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Получение и применение новых знаний в инженерной и цифровой среде.</a:t>
            </a:r>
          </a:p>
          <a:p>
            <a:r>
              <a:rPr lang="ru-RU" dirty="0">
                <a:solidFill>
                  <a:srgbClr val="0070C0"/>
                </a:solidFill>
              </a:rPr>
              <a:t>Умение решать практические задачи с помощью современных технологий.</a:t>
            </a:r>
          </a:p>
          <a:p>
            <a:r>
              <a:rPr lang="ru-RU" dirty="0">
                <a:solidFill>
                  <a:srgbClr val="0070C0"/>
                </a:solidFill>
              </a:rPr>
              <a:t>Освоение базовых принципов работы техники, электроники, программного обеспечения.</a:t>
            </a:r>
          </a:p>
          <a:p>
            <a:r>
              <a:rPr lang="ru-RU" dirty="0">
                <a:solidFill>
                  <a:srgbClr val="0070C0"/>
                </a:solidFill>
              </a:rPr>
              <a:t>Возможность попробовать себя в проектной, исследовательской, конструкторской или изобретательской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28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52C46-4459-4682-B727-CA474C4D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Что такое 3</a:t>
            </a:r>
            <a:r>
              <a:rPr lang="en-US" b="1" dirty="0">
                <a:solidFill>
                  <a:srgbClr val="0070C0"/>
                </a:solidFill>
              </a:rPr>
              <a:t>D </a:t>
            </a:r>
            <a:r>
              <a:rPr lang="ru-RU" b="1" dirty="0">
                <a:solidFill>
                  <a:srgbClr val="0070C0"/>
                </a:solidFill>
              </a:rPr>
              <a:t>ручка?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79B906-7324-4191-9E73-6BB757C54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278" y="1052677"/>
            <a:ext cx="8080113" cy="450379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B304BDCB-9D81-448E-B6AA-374BD2282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190" y="1584954"/>
            <a:ext cx="3236088" cy="3439237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3D-ручка — инструмент для рисования пластиком, позволяющий создавать трёхмерные объекты.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31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A951E-9306-4D97-81FD-83CA65DDB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Как появилась 3</a:t>
            </a:r>
            <a:r>
              <a:rPr lang="en-US" b="1" dirty="0">
                <a:solidFill>
                  <a:srgbClr val="0070C0"/>
                </a:solidFill>
              </a:rPr>
              <a:t>D-</a:t>
            </a:r>
            <a:r>
              <a:rPr lang="ru-RU" b="1" dirty="0">
                <a:solidFill>
                  <a:srgbClr val="0070C0"/>
                </a:solidFill>
              </a:rPr>
              <a:t>ручка?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170CBA-D12C-484B-8939-ACCA8CDFC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7065" y="1072444"/>
            <a:ext cx="3564467" cy="5420430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ru-RU" dirty="0">
                <a:solidFill>
                  <a:srgbClr val="0070C0"/>
                </a:solidFill>
              </a:rPr>
              <a:t>Первую 3D-ручку разработали американцы Макс </a:t>
            </a:r>
            <a:r>
              <a:rPr lang="ru-RU" dirty="0" err="1">
                <a:solidFill>
                  <a:srgbClr val="0070C0"/>
                </a:solidFill>
              </a:rPr>
              <a:t>Боуг</a:t>
            </a:r>
            <a:r>
              <a:rPr lang="ru-RU" dirty="0">
                <a:solidFill>
                  <a:srgbClr val="0070C0"/>
                </a:solidFill>
              </a:rPr>
              <a:t> и Питер </a:t>
            </a:r>
            <a:r>
              <a:rPr lang="ru-RU" dirty="0" err="1">
                <a:solidFill>
                  <a:srgbClr val="0070C0"/>
                </a:solidFill>
              </a:rPr>
              <a:t>Дилворт</a:t>
            </a:r>
            <a:r>
              <a:rPr lang="ru-RU" dirty="0">
                <a:solidFill>
                  <a:srgbClr val="0070C0"/>
                </a:solidFill>
              </a:rPr>
              <a:t> в 2013 году. </a:t>
            </a:r>
          </a:p>
          <a:p>
            <a:pPr marL="114300" indent="0">
              <a:buNone/>
            </a:pPr>
            <a:endParaRPr lang="ru-RU" dirty="0">
              <a:solidFill>
                <a:srgbClr val="0070C0"/>
              </a:solidFill>
            </a:endParaRPr>
          </a:p>
          <a:p>
            <a:pPr marL="114300" indent="0">
              <a:buNone/>
            </a:pPr>
            <a:r>
              <a:rPr lang="ru-RU" dirty="0">
                <a:solidFill>
                  <a:srgbClr val="0070C0"/>
                </a:solidFill>
              </a:rPr>
              <a:t>Идея пришла изобретателям, когда их 3D-принтер отказался работать, и потребовалось исправить недостаток в напечатанной пластиковой модели.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677ADA-5B9B-40C2-A74E-6E198A3BA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97" y="1817511"/>
            <a:ext cx="7148665" cy="339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4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802EF-CBF0-40BC-AA8E-73AB5478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Виды используемого пластика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4B0141-36C2-4773-985D-5C1732697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5378" y="986238"/>
            <a:ext cx="7337778" cy="2061762"/>
          </a:xfrm>
        </p:spPr>
        <p:txBody>
          <a:bodyPr>
            <a:normAutofit lnSpcReduction="10000"/>
          </a:bodyPr>
          <a:lstStyle/>
          <a:p>
            <a:pPr marL="11430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Этот материал основан на нефти. Изделия из ABS долговечны и устойчивы к механическим воздействиям, в том числе легким изгибам. Поверхность расплавленного пластика обычно глянцевая и блестящая.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322021CF-940C-4EA6-80C5-39E28E685AB2}"/>
              </a:ext>
            </a:extLst>
          </p:cNvPr>
          <p:cNvSpPr txBox="1">
            <a:spLocks/>
          </p:cNvSpPr>
          <p:nvPr/>
        </p:nvSpPr>
        <p:spPr>
          <a:xfrm>
            <a:off x="3375378" y="3048000"/>
            <a:ext cx="7337778" cy="306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 algn="just">
              <a:buNone/>
            </a:pPr>
            <a:r>
              <a:rPr lang="ru-RU" dirty="0">
                <a:solidFill>
                  <a:srgbClr val="0070C0"/>
                </a:solidFill>
              </a:rPr>
              <a:t>В основе этого пластика лежат растительные компоненты. Важным преимуществом PLA является отсутствие запаха. Этот пластик более хрупкий, но обладает большей адгезией, поэтому с помощью PLA вы можете рисовать не только на бумаге, но и на других материалах, включая керамику, металл и стекло.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A56FAD-A40B-4C0A-B1DC-AF6213A18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284" y="2889444"/>
            <a:ext cx="646232" cy="138391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177679-744E-48BC-8A11-0F0D9B604950}"/>
              </a:ext>
            </a:extLst>
          </p:cNvPr>
          <p:cNvSpPr/>
          <p:nvPr/>
        </p:nvSpPr>
        <p:spPr>
          <a:xfrm>
            <a:off x="949351" y="3888635"/>
            <a:ext cx="17402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cap="all" dirty="0">
                <a:solidFill>
                  <a:srgbClr val="0070C0"/>
                </a:solidFill>
                <a:latin typeface="Tahoma" panose="020B0604030504040204" pitchFamily="34" charset="0"/>
              </a:rPr>
              <a:t>PLA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900B38-CD61-4B1D-90D0-5B9CA59B8A16}"/>
              </a:ext>
            </a:extLst>
          </p:cNvPr>
          <p:cNvSpPr/>
          <p:nvPr/>
        </p:nvSpPr>
        <p:spPr>
          <a:xfrm>
            <a:off x="838200" y="1217300"/>
            <a:ext cx="18513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cap="all" dirty="0">
                <a:solidFill>
                  <a:srgbClr val="0070C0"/>
                </a:solidFill>
                <a:latin typeface="Tahoma" panose="020B0604030504040204" pitchFamily="34" charset="0"/>
              </a:rPr>
              <a:t>ABS</a:t>
            </a:r>
          </a:p>
        </p:txBody>
      </p:sp>
    </p:spTree>
    <p:extLst>
      <p:ext uri="{BB962C8B-B14F-4D97-AF65-F5344CB8AC3E}">
        <p14:creationId xmlns:p14="http://schemas.microsoft.com/office/powerpoint/2010/main" val="3897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7E331-4D14-471E-B41F-DC48FB65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Что можно сделать с помощью 3 </a:t>
            </a:r>
            <a:r>
              <a:rPr lang="en-US" b="1" dirty="0">
                <a:solidFill>
                  <a:srgbClr val="0070C0"/>
                </a:solidFill>
              </a:rPr>
              <a:t>D </a:t>
            </a:r>
            <a:r>
              <a:rPr lang="ru-RU" b="1" dirty="0">
                <a:solidFill>
                  <a:srgbClr val="0070C0"/>
                </a:solidFill>
              </a:rPr>
              <a:t>ручки?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45800B-2DA5-4550-B486-3C2D644F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8146" y="1078890"/>
            <a:ext cx="2432787" cy="530576"/>
          </a:xfrm>
        </p:spPr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ru-RU" dirty="0">
                <a:solidFill>
                  <a:srgbClr val="0070C0"/>
                </a:solidFill>
              </a:rPr>
              <a:t>Все что угодно!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1004A3-4ED0-4FD2-90C5-37A14A2F1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46" y="1078890"/>
            <a:ext cx="4951932" cy="2793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55DA9C-ABB4-4BB8-A7CE-C81FFD8DE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823" y="1078890"/>
            <a:ext cx="3093156" cy="23198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529B03-05F9-4DB1-B680-2BEC3A7A4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278" y="1898389"/>
            <a:ext cx="2877571" cy="27498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75FA34-DB40-4B8B-A6D9-FFA729AE1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733" y="3872089"/>
            <a:ext cx="4234571" cy="27931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DF6104-5E3E-4519-9739-414F05AA8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33993">
            <a:off x="7530825" y="3722231"/>
            <a:ext cx="4018259" cy="26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7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B4C36-5ECF-48B4-9EA8-4560B74A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Как работает 3</a:t>
            </a:r>
            <a:r>
              <a:rPr lang="en-US" b="1" dirty="0">
                <a:solidFill>
                  <a:srgbClr val="0070C0"/>
                </a:solidFill>
              </a:rPr>
              <a:t>D-</a:t>
            </a:r>
            <a:r>
              <a:rPr lang="ru-RU" b="1" dirty="0">
                <a:solidFill>
                  <a:srgbClr val="0070C0"/>
                </a:solidFill>
              </a:rPr>
              <a:t>ручка?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0E65F-1720-4B81-85F3-D1BA5BEEB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6088" y="1219200"/>
            <a:ext cx="3417711" cy="49577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DDE5A-3319-47C2-8013-7C021850D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6" y="917963"/>
            <a:ext cx="10735733" cy="581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486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4745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407</Words>
  <Application>Microsoft Office PowerPoint</Application>
  <PresentationFormat>Широкоэкранный</PresentationFormat>
  <Paragraphs>32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Tahoma</vt:lpstr>
      <vt:lpstr>Тема Office</vt:lpstr>
      <vt:lpstr>«3-D ручка как начальный этап реализации дополнительной общеразвивающей программы технической направленности «3-D моделирование и прототипирование»</vt:lpstr>
      <vt:lpstr>Социальный заказ для общего образования</vt:lpstr>
      <vt:lpstr>Заседание Совета по науке и образованию </vt:lpstr>
      <vt:lpstr>Цели реализации программ дополнительного образования технической направленности</vt:lpstr>
      <vt:lpstr>Что такое 3D ручка?</vt:lpstr>
      <vt:lpstr>Как появилась 3D-ручка?</vt:lpstr>
      <vt:lpstr>Виды используемого пластика</vt:lpstr>
      <vt:lpstr>Что можно сделать с помощью 3 D ручки?</vt:lpstr>
      <vt:lpstr>Как работает 3D-ручка?</vt:lpstr>
      <vt:lpstr>Техника безопасности при работе с 3D ручкой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«3-D ручка как начальный этап реализации дополнительной общеразвивающей программы технической направленности «3-D моделирование и прототипирование»</dc:title>
  <cp:lastModifiedBy>PC000</cp:lastModifiedBy>
  <cp:revision>3</cp:revision>
  <dcterms:modified xsi:type="dcterms:W3CDTF">2025-10-22T12:29:15Z</dcterms:modified>
</cp:coreProperties>
</file>