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45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AC5F-A3FA-4C99-A01A-EBF7B25F8F86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B0980-36A8-4D5D-ACC7-221D285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1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A8060D-BA16-41CC-8C9E-C15D558E7C11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5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3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6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5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3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6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5736-D061-4899-9EBC-8740A2C741E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F598-924D-4C0A-A4A0-127A65EC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8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0.png"/><Relationship Id="rId10" Type="http://schemas.openxmlformats.org/officeDocument/2006/relationships/image" Target="../media/image21.emf"/><Relationship Id="rId4" Type="http://schemas.openxmlformats.org/officeDocument/2006/relationships/image" Target="../media/image16.png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2060848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МБУДО «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Касторенский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Дом детского творчества»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опорный центр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Касторенского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492896"/>
            <a:ext cx="6740860" cy="1800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Обновления в АИС «Навигатор дополнительного  образования детей»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106885" cy="10723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63" l="1875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253650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7268"/>
            <a:ext cx="2903984" cy="232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114284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1844824"/>
            <a:ext cx="9259888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1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64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3083545"/>
            <a:ext cx="2519772" cy="37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8568" y="1052736"/>
            <a:ext cx="7571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АИС «Навигатор» </a:t>
            </a:r>
            <a:r>
              <a:rPr lang="ru-RU" dirty="0"/>
              <a:t>появился </a:t>
            </a:r>
            <a:r>
              <a:rPr lang="ru-RU" b="1" i="1" dirty="0"/>
              <a:t>модуль «Обучающиеся». </a:t>
            </a:r>
            <a:r>
              <a:rPr lang="ru-RU" dirty="0"/>
              <a:t>Он позволяет увидеть данные тех детей, которые зачислены на обучение по дополнительным </a:t>
            </a:r>
            <a:r>
              <a:rPr lang="ru-RU" dirty="0" smtClean="0"/>
              <a:t>общеразвивающим </a:t>
            </a:r>
            <a:r>
              <a:rPr lang="ru-RU" dirty="0"/>
              <a:t>программам, в том числе не отчисленных и не переведенных на новый учебный год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Данный модуль позволяет видеть обучающихся не открывая «Заявки».</a:t>
            </a:r>
          </a:p>
        </p:txBody>
      </p:sp>
      <p:pic>
        <p:nvPicPr>
          <p:cNvPr id="1029" name="Picture 5" descr="C:\Users\User\AppData\Local\Packages\Microsoft.Windows.Photos_8wekyb3d8bbwe\TempState\ShareServiceTempFolder\2024-04-24_11-07-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7272808" cy="39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51519" y="1486198"/>
            <a:ext cx="6912769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Спасибо </a:t>
            </a:r>
          </a:p>
          <a:p>
            <a:pPr algn="ctr"/>
            <a:r>
              <a:rPr lang="ru-RU" sz="8000" b="1" dirty="0">
                <a:solidFill>
                  <a:srgbClr val="C00000"/>
                </a:solidFill>
              </a:rPr>
              <a:t>за внимание</a:t>
            </a:r>
            <a:r>
              <a:rPr lang="ru-RU" sz="8000" b="1" dirty="0" smtClean="0">
                <a:solidFill>
                  <a:srgbClr val="C00000"/>
                </a:solidFill>
              </a:rPr>
              <a:t>! </a:t>
            </a:r>
            <a:r>
              <a:rPr lang="ru-RU" sz="7200" b="1" dirty="0" smtClean="0">
                <a:solidFill>
                  <a:srgbClr val="0070C0"/>
                </a:solidFill>
              </a:rPr>
              <a:t>Успехов!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7" b="89932" l="14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33" y="2852936"/>
            <a:ext cx="3070643" cy="42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2430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584776" cy="122413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сведения организаций: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модуле «Сводные данные» во вкладке «Отчёты» появилась возможность выгрузить отчет ФСН ДОД-1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8"/>
          <p:cNvGrpSpPr>
            <a:grpSpLocks/>
          </p:cNvGrpSpPr>
          <p:nvPr/>
        </p:nvGrpSpPr>
        <p:grpSpPr>
          <a:xfrm>
            <a:off x="114494" y="2564904"/>
            <a:ext cx="8892480" cy="3995420"/>
            <a:chOff x="0" y="0"/>
            <a:chExt cx="11076940" cy="3996054"/>
          </a:xfrm>
        </p:grpSpPr>
        <p:pic>
          <p:nvPicPr>
            <p:cNvPr id="8" name="Image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17108" cy="3319272"/>
            </a:xfrm>
            <a:prstGeom prst="rect">
              <a:avLst/>
            </a:prstGeom>
          </p:spPr>
        </p:pic>
        <p:pic>
          <p:nvPicPr>
            <p:cNvPr id="9" name="Image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9" y="897636"/>
              <a:ext cx="6214872" cy="309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5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584776" cy="1224136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сведения организаторов программ/педагогов: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модуле </a:t>
            </a:r>
            <a:r>
              <a:rPr lang="ru-RU" sz="29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«Журнал посещаемости»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появилась возможность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отмечать отсутствие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по уважительной причине: «Болеет», «Освобожден»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64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4228" y="3096833"/>
            <a:ext cx="2519772" cy="37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576" y="2311430"/>
            <a:ext cx="7010400" cy="37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5332" y="7245424"/>
            <a:ext cx="5697067" cy="72008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388"/>
            <a:ext cx="1083914" cy="10723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4176464" cy="3848100"/>
          </a:xfrm>
          <a:prstGeom prst="rect">
            <a:avLst/>
          </a:prstGeom>
        </p:spPr>
      </p:pic>
      <p:pic>
        <p:nvPicPr>
          <p:cNvPr id="11" name="Image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6" y="3076520"/>
            <a:ext cx="4176464" cy="3847465"/>
          </a:xfrm>
          <a:prstGeom prst="rect">
            <a:avLst/>
          </a:prstGeom>
        </p:spPr>
      </p:pic>
      <p:pic>
        <p:nvPicPr>
          <p:cNvPr id="12" name="Image 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1418" y="1772816"/>
            <a:ext cx="2364740" cy="1915160"/>
          </a:xfrm>
          <a:prstGeom prst="rect">
            <a:avLst/>
          </a:prstGeom>
        </p:spPr>
      </p:pic>
      <p:pic>
        <p:nvPicPr>
          <p:cNvPr id="13" name="Image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1964586"/>
            <a:ext cx="2364740" cy="1723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7" y="1124744"/>
            <a:ext cx="5504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Verdana"/>
                <a:ea typeface="Verdana"/>
                <a:cs typeface="Verdana"/>
              </a:rPr>
              <a:t>Возможен</a:t>
            </a:r>
            <a:r>
              <a:rPr lang="ru-RU" spc="-25" dirty="0" smtClean="0">
                <a:effectLst/>
                <a:latin typeface="Verdana"/>
                <a:ea typeface="Verdana"/>
                <a:cs typeface="Verdana"/>
              </a:rPr>
              <a:t> </a:t>
            </a:r>
            <a:r>
              <a:rPr lang="ru-RU" dirty="0" smtClean="0">
                <a:effectLst/>
                <a:latin typeface="Verdana"/>
                <a:ea typeface="Verdana"/>
                <a:cs typeface="Verdana"/>
              </a:rPr>
              <a:t>двойной</a:t>
            </a:r>
            <a:r>
              <a:rPr lang="ru-RU" spc="-25" dirty="0" smtClean="0">
                <a:effectLst/>
                <a:latin typeface="Verdana"/>
                <a:ea typeface="Verdana"/>
                <a:cs typeface="Verdana"/>
              </a:rPr>
              <a:t> </a:t>
            </a:r>
            <a:r>
              <a:rPr lang="ru-RU" spc="-10" dirty="0" smtClean="0">
                <a:effectLst/>
                <a:latin typeface="Verdana"/>
                <a:ea typeface="Verdana"/>
                <a:cs typeface="Verdana"/>
              </a:rPr>
              <a:t>выбор: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413" y="1494077"/>
            <a:ext cx="6433493" cy="27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5"/>
            <a:ext cx="6120680" cy="8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699792" y="8901608"/>
            <a:ext cx="5072608" cy="216024"/>
          </a:xfrm>
        </p:spPr>
        <p:txBody>
          <a:bodyPr>
            <a:normAutofit fontScale="32500" lnSpcReduction="2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1880" y="1277938"/>
            <a:ext cx="5413762" cy="5126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56592" y="1556792"/>
            <a:ext cx="4392488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3960">
              <a:spcBef>
                <a:spcPts val="130"/>
              </a:spcBef>
              <a:spcAft>
                <a:spcPts val="0"/>
              </a:spcAft>
            </a:pPr>
            <a:r>
              <a:rPr lang="ru-RU" b="1" dirty="0">
                <a:latin typeface="Verdana"/>
                <a:ea typeface="Verdana"/>
                <a:cs typeface="Verdana"/>
              </a:rPr>
              <a:t>В</a:t>
            </a:r>
            <a:r>
              <a:rPr lang="ru-RU" b="1" spc="-15" dirty="0">
                <a:latin typeface="Verdana"/>
                <a:ea typeface="Verdana"/>
                <a:cs typeface="Verdana"/>
              </a:rPr>
              <a:t> </a:t>
            </a:r>
            <a:r>
              <a:rPr lang="ru-RU" b="1" dirty="0">
                <a:latin typeface="Verdana"/>
                <a:ea typeface="Verdana"/>
                <a:cs typeface="Verdana"/>
              </a:rPr>
              <a:t>карточке</a:t>
            </a:r>
            <a:r>
              <a:rPr lang="ru-RU" b="1" spc="-5" dirty="0">
                <a:latin typeface="Verdana"/>
                <a:ea typeface="Verdana"/>
                <a:cs typeface="Verdana"/>
              </a:rPr>
              <a:t> </a:t>
            </a:r>
            <a:r>
              <a:rPr lang="ru-RU" b="1" spc="-10" dirty="0">
                <a:latin typeface="Verdana"/>
                <a:ea typeface="Verdana"/>
                <a:cs typeface="Verdana"/>
              </a:rPr>
              <a:t>педагога</a:t>
            </a:r>
            <a:endParaRPr lang="ru-RU" b="1" dirty="0">
              <a:latin typeface="Verdana"/>
              <a:ea typeface="Verdana"/>
              <a:cs typeface="Verdana"/>
            </a:endParaRPr>
          </a:p>
          <a:p>
            <a:pPr marL="1249680">
              <a:spcBef>
                <a:spcPts val="130"/>
              </a:spcBef>
              <a:spcAft>
                <a:spcPts val="0"/>
              </a:spcAft>
            </a:pPr>
            <a:r>
              <a:rPr lang="ru-RU" dirty="0">
                <a:latin typeface="Verdana"/>
                <a:ea typeface="Verdana"/>
                <a:cs typeface="Verdana"/>
              </a:rPr>
              <a:t>доступен</a:t>
            </a:r>
            <a:r>
              <a:rPr lang="ru-RU" spc="-40" dirty="0">
                <a:latin typeface="Verdana"/>
                <a:ea typeface="Verdana"/>
                <a:cs typeface="Verdana"/>
              </a:rPr>
              <a:t> </a:t>
            </a:r>
            <a:r>
              <a:rPr lang="ru-RU" spc="-10" dirty="0">
                <a:latin typeface="Verdana"/>
                <a:ea typeface="Verdana"/>
                <a:cs typeface="Verdana"/>
              </a:rPr>
              <a:t>функционал</a:t>
            </a:r>
            <a:endParaRPr lang="ru-RU" dirty="0">
              <a:latin typeface="Verdana"/>
              <a:ea typeface="Verdana"/>
              <a:cs typeface="Verdana"/>
            </a:endParaRPr>
          </a:p>
          <a:p>
            <a:pPr marL="835025">
              <a:spcBef>
                <a:spcPts val="920"/>
              </a:spcBef>
              <a:spcAft>
                <a:spcPts val="0"/>
              </a:spcAft>
            </a:pPr>
            <a:r>
              <a:rPr lang="ru-RU" b="1" dirty="0">
                <a:latin typeface="Verdana"/>
                <a:ea typeface="Verdana"/>
                <a:cs typeface="Verdana"/>
              </a:rPr>
              <a:t>на</a:t>
            </a:r>
            <a:r>
              <a:rPr lang="ru-RU" b="1" spc="-5" dirty="0">
                <a:latin typeface="Verdana"/>
                <a:ea typeface="Verdana"/>
                <a:cs typeface="Verdana"/>
              </a:rPr>
              <a:t> </a:t>
            </a:r>
            <a:r>
              <a:rPr lang="ru-RU" b="1" dirty="0">
                <a:latin typeface="Verdana"/>
                <a:ea typeface="Verdana"/>
                <a:cs typeface="Verdana"/>
              </a:rPr>
              <a:t>вкладке</a:t>
            </a:r>
            <a:r>
              <a:rPr lang="ru-RU" b="1" spc="10" dirty="0">
                <a:latin typeface="Verdana"/>
                <a:ea typeface="Verdana"/>
                <a:cs typeface="Verdana"/>
              </a:rPr>
              <a:t> </a:t>
            </a:r>
            <a:r>
              <a:rPr lang="ru-RU" b="1" spc="-10" dirty="0">
                <a:latin typeface="Verdana"/>
                <a:ea typeface="Verdana"/>
                <a:cs typeface="Verdana"/>
              </a:rPr>
              <a:t>«Календарь»</a:t>
            </a:r>
            <a:endParaRPr lang="ru-RU" b="1" dirty="0">
              <a:latin typeface="Verdana"/>
              <a:ea typeface="Verdana"/>
              <a:cs typeface="Verdana"/>
            </a:endParaRPr>
          </a:p>
        </p:txBody>
      </p:sp>
      <p:pic>
        <p:nvPicPr>
          <p:cNvPr id="9" name="Image 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00" y="2924944"/>
            <a:ext cx="1945640" cy="21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052720" y="2348880"/>
            <a:ext cx="1152128" cy="583264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464496" cy="3733800"/>
          </a:xfrm>
          <a:prstGeom prst="rect">
            <a:avLst/>
          </a:prstGeom>
        </p:spPr>
      </p:pic>
      <p:grpSp>
        <p:nvGrpSpPr>
          <p:cNvPr id="8" name="Group 81"/>
          <p:cNvGrpSpPr>
            <a:grpSpLocks/>
          </p:cNvGrpSpPr>
          <p:nvPr/>
        </p:nvGrpSpPr>
        <p:grpSpPr>
          <a:xfrm>
            <a:off x="4932041" y="2276872"/>
            <a:ext cx="4104455" cy="4154470"/>
            <a:chOff x="0" y="-44884"/>
            <a:chExt cx="5184647" cy="4155111"/>
          </a:xfrm>
        </p:grpSpPr>
        <p:pic>
          <p:nvPicPr>
            <p:cNvPr id="9" name="Image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6427"/>
              <a:ext cx="5184647" cy="3733800"/>
            </a:xfrm>
            <a:prstGeom prst="rect">
              <a:avLst/>
            </a:prstGeom>
          </p:spPr>
        </p:pic>
        <p:pic>
          <p:nvPicPr>
            <p:cNvPr id="11" name="Image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189" y="-44884"/>
              <a:ext cx="1453897" cy="1075944"/>
            </a:xfrm>
            <a:prstGeom prst="rect">
              <a:avLst/>
            </a:prstGeom>
          </p:spPr>
        </p:pic>
      </p:grpSp>
      <p:pic>
        <p:nvPicPr>
          <p:cNvPr id="12" name="Image 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6204" y="2276872"/>
            <a:ext cx="1211580" cy="1250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614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/>
                <a:ea typeface="Verdana"/>
                <a:cs typeface="Verdana"/>
              </a:rPr>
              <a:t>Данные</a:t>
            </a:r>
            <a:r>
              <a:rPr lang="ru-RU" spc="-75" dirty="0">
                <a:latin typeface="Verdana"/>
                <a:ea typeface="Verdana"/>
                <a:cs typeface="Verdana"/>
              </a:rPr>
              <a:t> </a:t>
            </a:r>
            <a:r>
              <a:rPr lang="ru-RU" dirty="0">
                <a:latin typeface="Verdana"/>
                <a:ea typeface="Verdana"/>
                <a:cs typeface="Verdana"/>
              </a:rPr>
              <a:t>по</a:t>
            </a:r>
            <a:r>
              <a:rPr lang="ru-RU" spc="-50" dirty="0">
                <a:latin typeface="Verdana"/>
                <a:ea typeface="Verdana"/>
                <a:cs typeface="Verdana"/>
              </a:rPr>
              <a:t> </a:t>
            </a:r>
            <a:r>
              <a:rPr lang="ru-RU" dirty="0">
                <a:latin typeface="Verdana"/>
                <a:ea typeface="Verdana"/>
                <a:cs typeface="Verdana"/>
              </a:rPr>
              <a:t>занятости</a:t>
            </a:r>
            <a:r>
              <a:rPr lang="ru-RU" spc="-75" dirty="0">
                <a:latin typeface="Verdana"/>
                <a:ea typeface="Verdana"/>
                <a:cs typeface="Verdana"/>
              </a:rPr>
              <a:t> </a:t>
            </a:r>
            <a:r>
              <a:rPr lang="ru-RU" dirty="0">
                <a:latin typeface="Verdana"/>
                <a:ea typeface="Verdana"/>
                <a:cs typeface="Verdana"/>
              </a:rPr>
              <a:t>педагога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340768"/>
            <a:ext cx="4209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Информация по занятости помещения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0100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5" y="1999059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1193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66" y="1849006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51" y="2111434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64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4228" y="3096833"/>
            <a:ext cx="2519772" cy="37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3156"/>
            <a:ext cx="114284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432718"/>
            <a:ext cx="114284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0295"/>
            <a:ext cx="7056784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8569" y="1196752"/>
            <a:ext cx="556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сведения организаторов мероприятий: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24944"/>
            <a:ext cx="4752528" cy="36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924944"/>
            <a:ext cx="4211959" cy="36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68" y="1992418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63236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41049"/>
            <a:ext cx="11428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31840" y="2120647"/>
            <a:ext cx="3322320" cy="24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68" y="1"/>
            <a:ext cx="7715920" cy="9087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Обновления</a:t>
            </a:r>
            <a:br>
              <a:rPr lang="ru-RU" sz="2400" dirty="0"/>
            </a:br>
            <a:r>
              <a:rPr lang="ru-RU" sz="2400" dirty="0"/>
              <a:t>в АИС «Навигатор дополнительного образования детей»</a:t>
            </a:r>
            <a:endParaRPr lang="ru-RU" dirty="0"/>
          </a:p>
        </p:txBody>
      </p:sp>
      <p:pic>
        <p:nvPicPr>
          <p:cNvPr id="6" name="Рисунок 4" descr="Изображение выглядит как объект, часы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52388"/>
            <a:ext cx="1239837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" y="1239838"/>
            <a:ext cx="1118800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9503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156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МБУДО «Касторенский Дом детского творчества» Муниципальный опорный центр дополнительного образования детей Касторенского района Курской области  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Обновления в АИС «Навигатор дополнительного образования детей»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МБУДО «Касторенский Дом детского творчества» Муниципальный опорный центр дополнительного образования детей Касторенского района Курской области</dc:title>
  <dc:creator>User</dc:creator>
  <cp:lastModifiedBy>User</cp:lastModifiedBy>
  <cp:revision>20</cp:revision>
  <dcterms:created xsi:type="dcterms:W3CDTF">2024-04-23T07:27:55Z</dcterms:created>
  <dcterms:modified xsi:type="dcterms:W3CDTF">2024-04-25T10:10:02Z</dcterms:modified>
</cp:coreProperties>
</file>