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73" r:id="rId2"/>
    <p:sldId id="274" r:id="rId3"/>
    <p:sldId id="259" r:id="rId4"/>
    <p:sldId id="266" r:id="rId5"/>
    <p:sldId id="260" r:id="rId6"/>
    <p:sldId id="263" r:id="rId7"/>
    <p:sldId id="269" r:id="rId8"/>
    <p:sldId id="270" r:id="rId9"/>
    <p:sldId id="271" r:id="rId10"/>
    <p:sldId id="272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B54FD-ABB9-4F2C-B84E-BF60570410CF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8FEB4-B594-415D-92A8-C0290AD9C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5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8FEB4-B594-415D-92A8-C0290AD9C3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1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8FEB4-B594-415D-92A8-C0290AD9C3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4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file:///D:\&#1056;&#1072;&#1073;&#1086;&#1090;&#1072;\&#1044;&#1084;&#1080;&#1090;&#1088;&#1080;&#1081;\&#1057;&#1061;&#1045;&#1052;&#1067;%2008.10.06\Beads-Exclusion%20-%20&#1048;&#1089;&#1090;&#1086;&#1088;&#1080;&#1103;%20&#1073;&#1080;&#1089;&#1077;&#1088;&#1072;_%20&#1048;&#1089;&#1082;&#1091;&#1089;&#1089;&#1090;&#1074;&#1086;%20&#1080;%20&#1089;&#1077;&#1082;&#1088;&#1077;&#1090;&#1099;%20&#1073;&#1080;&#1089;&#1077;&#1088;&#1086;&#1087;&#1083;&#1077;&#1090;&#1077;&#1085;&#1080;&#1103;.files\image038.jpg" TargetMode="External"/><Relationship Id="rId5" Type="http://schemas.openxmlformats.org/officeDocument/2006/relationships/image" Target="../media/image24.gif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A461778C-7D21-E208-8493-37FBF28A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" y="1335"/>
            <a:ext cx="9160387" cy="68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56AF0-7E85-4FE9-4E2E-6B635C22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1296144" cy="128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6E0B1-20D0-FF56-1810-2652C75D54DD}"/>
              </a:ext>
            </a:extLst>
          </p:cNvPr>
          <p:cNvSpPr txBox="1"/>
          <p:nvPr/>
        </p:nvSpPr>
        <p:spPr>
          <a:xfrm>
            <a:off x="2411761" y="1268761"/>
            <a:ext cx="4485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МБУДО «Касторенский Дом детского творчества»</a:t>
            </a:r>
            <a:endParaRPr lang="ru-RU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B8A14-A29C-9E45-BED9-7CF441EBCBED}"/>
              </a:ext>
            </a:extLst>
          </p:cNvPr>
          <p:cNvSpPr txBox="1"/>
          <p:nvPr/>
        </p:nvSpPr>
        <p:spPr>
          <a:xfrm>
            <a:off x="1907704" y="2060848"/>
            <a:ext cx="58326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</a:p>
          <a:p>
            <a:r>
              <a:rPr lang="ru-RU" dirty="0"/>
              <a:t>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«Магия бисера: солнце в миниатюре»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7C5DBBA-0E4A-F9E2-1737-D98CA17B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16421"/>
            <a:ext cx="332836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FA157-60ED-1F10-1968-DFA96E867646}"/>
              </a:ext>
            </a:extLst>
          </p:cNvPr>
          <p:cNvSpPr txBox="1"/>
          <p:nvPr/>
        </p:nvSpPr>
        <p:spPr>
          <a:xfrm>
            <a:off x="827584" y="522920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Педагоги дополнительного образования: Клевцова В.В., Кабанова Т.Н.</a:t>
            </a:r>
          </a:p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МОЦ: Абросимова О.А.</a:t>
            </a:r>
          </a:p>
        </p:txBody>
      </p:sp>
    </p:spTree>
    <p:extLst>
      <p:ext uri="{BB962C8B-B14F-4D97-AF65-F5344CB8AC3E}">
        <p14:creationId xmlns:p14="http://schemas.microsoft.com/office/powerpoint/2010/main" val="249639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29A70CB4-DFA4-22B2-1C8D-3A86013B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B4C55-DAFF-F00F-931F-6BF7BFF98BB8}"/>
              </a:ext>
            </a:extLst>
          </p:cNvPr>
          <p:cNvSpPr txBox="1"/>
          <p:nvPr/>
        </p:nvSpPr>
        <p:spPr>
          <a:xfrm>
            <a:off x="467545" y="188640"/>
            <a:ext cx="7695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усидчивости и терпения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B037C-A1B6-8BE3-BC36-5E8AD10342A0}"/>
              </a:ext>
            </a:extLst>
          </p:cNvPr>
          <p:cNvSpPr txBox="1"/>
          <p:nvPr/>
        </p:nvSpPr>
        <p:spPr>
          <a:xfrm>
            <a:off x="1187624" y="956515"/>
            <a:ext cx="34563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70C0"/>
                </a:solidFill>
              </a:rPr>
              <a:t>Усидчивость</a:t>
            </a:r>
          </a:p>
          <a:p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Бисероплетение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 требует 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концентрации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5" dirty="0">
                <a:solidFill>
                  <a:srgbClr val="262424"/>
                </a:solidFill>
                <a:cs typeface="Verdana"/>
              </a:rPr>
              <a:t>и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усидчивости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для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доведения 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работы</a:t>
            </a:r>
            <a:r>
              <a:rPr lang="ru-RU" sz="1600" b="1" spc="-6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до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конца.</a:t>
            </a:r>
            <a:endParaRPr lang="ru-RU" sz="1600" b="1" dirty="0"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154DB-65DB-2FA5-0AFE-E8578A993436}"/>
              </a:ext>
            </a:extLst>
          </p:cNvPr>
          <p:cNvSpPr txBox="1"/>
          <p:nvPr/>
        </p:nvSpPr>
        <p:spPr>
          <a:xfrm>
            <a:off x="2483768" y="3042514"/>
            <a:ext cx="3600400" cy="1151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70C0"/>
                </a:solidFill>
              </a:rPr>
              <a:t>Упорство</a:t>
            </a:r>
          </a:p>
          <a:p>
            <a:pPr marL="12700" marR="5080">
              <a:spcBef>
                <a:spcPts val="100"/>
              </a:spcBef>
            </a:pP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Процесс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бисероплетения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учит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 детей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не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0" dirty="0">
                <a:solidFill>
                  <a:srgbClr val="262424"/>
                </a:solidFill>
                <a:cs typeface="Verdana"/>
              </a:rPr>
              <a:t>сдаваться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5" dirty="0">
                <a:solidFill>
                  <a:srgbClr val="262424"/>
                </a:solidFill>
                <a:cs typeface="Verdana"/>
              </a:rPr>
              <a:t>и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доводить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начатое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до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конца.</a:t>
            </a:r>
            <a:endParaRPr lang="ru-RU" sz="1600" b="1" dirty="0">
              <a:cs typeface="Verdana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BB0CBE-0728-CED1-F7DC-B4838912A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8" y="650305"/>
            <a:ext cx="3456384" cy="219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54771F-00B4-2898-627F-6FD5DC8CFAC7}"/>
              </a:ext>
            </a:extLst>
          </p:cNvPr>
          <p:cNvSpPr txBox="1"/>
          <p:nvPr/>
        </p:nvSpPr>
        <p:spPr>
          <a:xfrm>
            <a:off x="3059832" y="4909394"/>
            <a:ext cx="345638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70C0"/>
                </a:solidFill>
              </a:rPr>
              <a:t>Терпение</a:t>
            </a:r>
          </a:p>
          <a:p>
            <a:r>
              <a:rPr lang="ru-RU" sz="1600" b="1" spc="-30" dirty="0">
                <a:solidFill>
                  <a:srgbClr val="262424"/>
                </a:solidFill>
                <a:cs typeface="Verdana"/>
              </a:rPr>
              <a:t>Создание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сложных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изделий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развивает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у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детей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5" dirty="0">
                <a:solidFill>
                  <a:srgbClr val="262424"/>
                </a:solidFill>
                <a:cs typeface="Verdana"/>
              </a:rPr>
              <a:t>навыки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5" dirty="0">
                <a:solidFill>
                  <a:srgbClr val="262424"/>
                </a:solidFill>
                <a:cs typeface="Verdana"/>
              </a:rPr>
              <a:t>терпеливого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преодоления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трудностей</a:t>
            </a:r>
            <a:r>
              <a:rPr lang="ru-RU" sz="1800" b="1" spc="-10" dirty="0">
                <a:solidFill>
                  <a:srgbClr val="262424"/>
                </a:solidFill>
                <a:cs typeface="Verdana"/>
              </a:rPr>
              <a:t>.</a:t>
            </a:r>
            <a:endParaRPr lang="ru-RU" sz="1800" b="1" dirty="0">
              <a:cs typeface="Verdana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746CD0-C985-F786-844C-6A134DA97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830" y="4715542"/>
            <a:ext cx="3077170" cy="209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AFEB41-6EFB-59F1-4E33-8EC4DE77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498" y="2884488"/>
            <a:ext cx="2644437" cy="167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AA28-9286-2EF8-F55F-1EE688771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093DF90A-D223-2797-F302-6B977B54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26"/>
            <a:ext cx="9144000" cy="68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8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25B3C-4F4E-518E-E9FC-F1C777CA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7964121-EB6A-D640-F960-B1101C3D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63407-2A96-F2DF-F0B8-C941A5C5F85B}"/>
              </a:ext>
            </a:extLst>
          </p:cNvPr>
          <p:cNvSpPr txBox="1"/>
          <p:nvPr/>
        </p:nvSpPr>
        <p:spPr>
          <a:xfrm>
            <a:off x="467544" y="1052736"/>
            <a:ext cx="82809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История бисера уходит корнями в далекое прошлое...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Великолепный по своим декоративным качествам материал привлекал внимание мастеров с незапамятных времен. Искусство создания украшений появилось практически  в то же время, как появились люди. Бусины были актуальны еще во времена первых цивилизаций и использовались нашими предками в качестве украшений, а также для того чтобы уберечь себя от злых духов.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Первоначально бисер выглядел не совсем привычно для современного человека. В роли бисерин и бусин выступали мелкие раковины, зубы, зернышки, мелкие кости, которые в руках мастера превращались в оригинальные украшения.</a:t>
            </a:r>
            <a:r>
              <a:rPr lang="ru-RU" sz="1800" b="1" i="1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02D1F-CB96-630F-36BB-BE09D08C3E18}"/>
              </a:ext>
            </a:extLst>
          </p:cNvPr>
          <p:cNvSpPr txBox="1"/>
          <p:nvPr/>
        </p:nvSpPr>
        <p:spPr>
          <a:xfrm>
            <a:off x="1547664" y="54868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             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истории бисера</a:t>
            </a:r>
          </a:p>
        </p:txBody>
      </p:sp>
      <p:pic>
        <p:nvPicPr>
          <p:cNvPr id="15" name="Рисунок 14" descr="Как любая страна имеет свою историю, так и бисер имеет свою историю. В далеки...">
            <a:extLst>
              <a:ext uri="{FF2B5EF4-FFF2-40B4-BE49-F238E27FC236}">
                <a16:creationId xmlns:a16="http://schemas.microsoft.com/office/drawing/2014/main" id="{C80FF4C5-9E38-3489-BEA0-53B3BF93CB43}"/>
              </a:ext>
            </a:extLst>
          </p:cNvPr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16010" y="4541063"/>
            <a:ext cx="2466101" cy="205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s://arhivurokov.ru/multiurok/html/2017/05/22/s_592297321087a/img5.jpg">
            <a:extLst>
              <a:ext uri="{FF2B5EF4-FFF2-40B4-BE49-F238E27FC236}">
                <a16:creationId xmlns:a16="http://schemas.microsoft.com/office/drawing/2014/main" id="{AF9A23BD-C196-4B69-F587-5FAA8F7BD38A}"/>
              </a:ext>
            </a:extLst>
          </p:cNvPr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4469056"/>
            <a:ext cx="2365202" cy="197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Как любая страна имеет свою историю, так и бисер имеет свою историю. В далеки...">
            <a:extLst>
              <a:ext uri="{FF2B5EF4-FFF2-40B4-BE49-F238E27FC236}">
                <a16:creationId xmlns:a16="http://schemas.microsoft.com/office/drawing/2014/main" id="{A64BD078-08FA-B8AE-1A75-4FF3E76D68C5}"/>
              </a:ext>
            </a:extLst>
          </p:cNvPr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27990" y="4360746"/>
            <a:ext cx="1710363" cy="124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Как любая страна имеет свою историю, так и бисер имеет свою историю. В далеки...">
            <a:extLst>
              <a:ext uri="{FF2B5EF4-FFF2-40B4-BE49-F238E27FC236}">
                <a16:creationId xmlns:a16="http://schemas.microsoft.com/office/drawing/2014/main" id="{6CBEE6A1-E493-6859-5D96-84F7C40EBAE8}"/>
              </a:ext>
            </a:extLst>
          </p:cNvPr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72000" y="4649833"/>
            <a:ext cx="1710363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s://arhivurokov.ru/multiurok/html/2017/05/22/s_592297321087a/img5.jpg">
            <a:extLst>
              <a:ext uri="{FF2B5EF4-FFF2-40B4-BE49-F238E27FC236}">
                <a16:creationId xmlns:a16="http://schemas.microsoft.com/office/drawing/2014/main" id="{A33C97B5-F004-0E5C-44C6-0D5EFDDC13A0}"/>
              </a:ext>
            </a:extLst>
          </p:cNvPr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59832" y="5606030"/>
            <a:ext cx="1395751" cy="99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01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4BBAFE3-15A7-13AC-26AD-48367DCC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653"/>
            <a:ext cx="9144000" cy="68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1B3B9-A3C4-3E38-1EFC-D81277E414ED}"/>
              </a:ext>
            </a:extLst>
          </p:cNvPr>
          <p:cNvSpPr txBox="1"/>
          <p:nvPr/>
        </p:nvSpPr>
        <p:spPr>
          <a:xfrm>
            <a:off x="144016" y="142852"/>
            <a:ext cx="73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о возникновении стеклоделия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3A32-D8F7-DE9A-E864-551C05E451B3}"/>
              </a:ext>
            </a:extLst>
          </p:cNvPr>
          <p:cNvSpPr txBox="1"/>
          <p:nvPr/>
        </p:nvSpPr>
        <p:spPr>
          <a:xfrm>
            <a:off x="1" y="736282"/>
            <a:ext cx="7380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 Северной Африке (примерно 6000 лет назад) финикийские купцы изобрели чудесные прозрачные слитки – стекло.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3" name="Picture 8" descr="Picture background">
            <a:extLst>
              <a:ext uri="{FF2B5EF4-FFF2-40B4-BE49-F238E27FC236}">
                <a16:creationId xmlns:a16="http://schemas.microsoft.com/office/drawing/2014/main" id="{5CB87E6D-09D7-25E6-7EF8-7DFCACBA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27" y="4050731"/>
            <a:ext cx="2326503" cy="1744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D1A6F3-2CF3-9253-066A-59FB29BF939C}"/>
              </a:ext>
            </a:extLst>
          </p:cNvPr>
          <p:cNvSpPr txBox="1"/>
          <p:nvPr/>
        </p:nvSpPr>
        <p:spPr>
          <a:xfrm>
            <a:off x="899592" y="2060848"/>
            <a:ext cx="64807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ea typeface="Calibri" pitchFamily="34" charset="0"/>
                <a:cs typeface="Times New Roman" pitchFamily="18" charset="0"/>
              </a:rPr>
              <a:t> «Однажды, в очень далекие времена, финикийские купцы везли по  Средиземному морю груз добытой в Африке природной соды. На ночлег они высадились на песчаном берегу и стали  готовить себе пищу. За неимением под рукой камней обложили костер большими кусками соды. Поутру, разгребая золу, купцы обнаружили чудесный слиток, который был тверд как камень, горел огнем на солнце и был чист и прозрачен как вода. Это было стекло».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" name="Picture 4" descr="Picture background">
            <a:extLst>
              <a:ext uri="{FF2B5EF4-FFF2-40B4-BE49-F238E27FC236}">
                <a16:creationId xmlns:a16="http://schemas.microsoft.com/office/drawing/2014/main" id="{F3929203-16E8-63D5-21F4-2AF4DFE8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72330"/>
            <a:ext cx="1728192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icture background">
            <a:extLst>
              <a:ext uri="{FF2B5EF4-FFF2-40B4-BE49-F238E27FC236}">
                <a16:creationId xmlns:a16="http://schemas.microsoft.com/office/drawing/2014/main" id="{155B7323-D095-5244-0FE1-1A83CF0A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93" y="4983212"/>
            <a:ext cx="2183444" cy="1563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52517F3-24CA-D50A-65C7-F3074439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43FE47-2468-94C2-C98F-250489C3E0A2}"/>
              </a:ext>
            </a:extLst>
          </p:cNvPr>
          <p:cNvSpPr txBox="1"/>
          <p:nvPr/>
        </p:nvSpPr>
        <p:spPr>
          <a:xfrm>
            <a:off x="1259631" y="884014"/>
            <a:ext cx="701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бусины для украшения одежды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26E98-7BF3-C265-3E49-BB3F2D2A9694}"/>
              </a:ext>
            </a:extLst>
          </p:cNvPr>
          <p:cNvSpPr txBox="1"/>
          <p:nvPr/>
        </p:nvSpPr>
        <p:spPr>
          <a:xfrm>
            <a:off x="827583" y="1484783"/>
            <a:ext cx="38884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Древние египтяне, научились делать стекло 4000 лет назад, и стали применять его в качестве украшений. В начале бусинки нанизывали на конский волос, затем на травинку, а позднее на нити.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0" descr="Первые бусины для украшения одежды Первые стеклянные изделия   стеклянные   бусы IX-XII вв . ">
            <a:extLst>
              <a:ext uri="{FF2B5EF4-FFF2-40B4-BE49-F238E27FC236}">
                <a16:creationId xmlns:a16="http://schemas.microsoft.com/office/drawing/2014/main" id="{DCE7193F-941E-FECD-6DA3-B36F8C82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6413" y="1484783"/>
            <a:ext cx="2520280" cy="122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DE298-300C-94AD-0C68-B024E283B8DF}"/>
              </a:ext>
            </a:extLst>
          </p:cNvPr>
          <p:cNvSpPr txBox="1"/>
          <p:nvPr/>
        </p:nvSpPr>
        <p:spPr>
          <a:xfrm>
            <a:off x="720461" y="3429000"/>
            <a:ext cx="73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Так постепенно  зарождалось бисероплетение. Из бисера также плели всевозможные украшения: ожерелья, крупные бусы, браслеты, броши и т.д.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s://arhivurokov.ru/multiurok/html/2017/05/22/s_592297321087a/img12.jpg">
            <a:extLst>
              <a:ext uri="{FF2B5EF4-FFF2-40B4-BE49-F238E27FC236}">
                <a16:creationId xmlns:a16="http://schemas.microsoft.com/office/drawing/2014/main" id="{4C256DF2-0A4F-CA4D-775A-DC32F7DA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89194" y="3853221"/>
            <a:ext cx="1334346" cy="204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8" descr="8ee2318ee43f6dd8c3c4913ad424008c">
            <a:extLst>
              <a:ext uri="{FF2B5EF4-FFF2-40B4-BE49-F238E27FC236}">
                <a16:creationId xmlns:a16="http://schemas.microsoft.com/office/drawing/2014/main" id="{001950BB-0B8D-30C0-31D9-D7DB6334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67768" y="4337982"/>
            <a:ext cx="2030956" cy="163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13" descr="https://arhivurokov.ru/multiurok/html/2017/05/22/s_592297321087a/img12.jpg">
            <a:extLst>
              <a:ext uri="{FF2B5EF4-FFF2-40B4-BE49-F238E27FC236}">
                <a16:creationId xmlns:a16="http://schemas.microsoft.com/office/drawing/2014/main" id="{2F24BA6D-51E2-1E15-3631-357B2319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5436" y="4249529"/>
            <a:ext cx="1674872" cy="176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7" descr="Первые бусины для украшения одежды Первые стеклянные изделия   стеклянные   бусы IX-XII вв . ">
            <a:extLst>
              <a:ext uri="{FF2B5EF4-FFF2-40B4-BE49-F238E27FC236}">
                <a16:creationId xmlns:a16="http://schemas.microsoft.com/office/drawing/2014/main" id="{9B648039-8B26-D6DB-6F49-DDD14931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27437" y="2397377"/>
            <a:ext cx="1595631" cy="9819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6" descr="Первые бусины для украшения одежды Первые стеклянные изделия   стеклянные   бусы IX-XII вв . ">
            <a:extLst>
              <a:ext uri="{FF2B5EF4-FFF2-40B4-BE49-F238E27FC236}">
                <a16:creationId xmlns:a16="http://schemas.microsoft.com/office/drawing/2014/main" id="{BA6E0E77-FFBE-A78E-AFC3-542A05BA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936124" y="4374150"/>
            <a:ext cx="1985237" cy="137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Picture background">
            <a:extLst>
              <a:ext uri="{FF2B5EF4-FFF2-40B4-BE49-F238E27FC236}">
                <a16:creationId xmlns:a16="http://schemas.microsoft.com/office/drawing/2014/main" id="{9321AFBB-81AC-BA70-2349-23A73721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CD1B4B-C0F6-C6EA-D03F-BB09710CF8AE}"/>
              </a:ext>
            </a:extLst>
          </p:cNvPr>
          <p:cNvSpPr txBox="1"/>
          <p:nvPr/>
        </p:nvSpPr>
        <p:spPr>
          <a:xfrm>
            <a:off x="683568" y="1347894"/>
            <a:ext cx="686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Бисерное творчество в России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47409-A2AF-84A1-A408-3A24D92A3B4D}"/>
              </a:ext>
            </a:extLst>
          </p:cNvPr>
          <p:cNvSpPr txBox="1"/>
          <p:nvPr/>
        </p:nvSpPr>
        <p:spPr>
          <a:xfrm>
            <a:off x="94609" y="2127852"/>
            <a:ext cx="57735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18 веке бисерное искусство становится очень популярным и в России . Бисером расшивают одежду, головные уборы, обувь, делают украшения. Украшению подвергались практически и все домашние предметы: кошельки, коробки,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сумки, посуда.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2" descr="ПРАЗДНИЧНЫЙ ЖЕНСКИЙ КОСТЮМ">
            <a:extLst>
              <a:ext uri="{FF2B5EF4-FFF2-40B4-BE49-F238E27FC236}">
                <a16:creationId xmlns:a16="http://schemas.microsoft.com/office/drawing/2014/main" id="{5F39C7D6-32FC-B673-8551-8FF5D13E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1197" y="2029702"/>
            <a:ext cx="1701107" cy="2798595"/>
          </a:xfrm>
          <a:prstGeom prst="rect">
            <a:avLst/>
          </a:prstGeom>
          <a:noFill/>
        </p:spPr>
      </p:pic>
      <p:pic>
        <p:nvPicPr>
          <p:cNvPr id="22" name="Рисунок 21" descr="Картинка 34 из 42">
            <a:extLst>
              <a:ext uri="{FF2B5EF4-FFF2-40B4-BE49-F238E27FC236}">
                <a16:creationId xmlns:a16="http://schemas.microsoft.com/office/drawing/2014/main" id="{F08AEBA2-57FE-D504-E9D0-66E8E2DCD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1927" y="907125"/>
            <a:ext cx="1907464" cy="179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18" descr="https://arhivurokov.ru/multiurok/html/2017/05/22/s_592297321087a/img17.jpg">
            <a:extLst>
              <a:ext uri="{FF2B5EF4-FFF2-40B4-BE49-F238E27FC236}">
                <a16:creationId xmlns:a16="http://schemas.microsoft.com/office/drawing/2014/main" id="{7DA76297-90EC-2854-596A-6F9CAD46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430709" y="2725267"/>
            <a:ext cx="1455241" cy="219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119" descr="В 18 веке бисерное искусство становится очень популярным и в России . Бисеро...">
            <a:extLst>
              <a:ext uri="{FF2B5EF4-FFF2-40B4-BE49-F238E27FC236}">
                <a16:creationId xmlns:a16="http://schemas.microsoft.com/office/drawing/2014/main" id="{93847541-2980-6BAB-5CD6-8487FE55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546782" y="4936121"/>
            <a:ext cx="1576972" cy="201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1" descr="https://arhivurokov.ru/multiurok/html/2017/05/22/s_592297321087a/img20.jpg">
            <a:extLst>
              <a:ext uri="{FF2B5EF4-FFF2-40B4-BE49-F238E27FC236}">
                <a16:creationId xmlns:a16="http://schemas.microsoft.com/office/drawing/2014/main" id="{530340C2-E62F-7B9C-2EFC-9E475F81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22193" y="3653016"/>
            <a:ext cx="2109490" cy="1582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2" descr="https://arhivurokov.ru/multiurok/html/2017/05/22/s_592297321087a/img21.jpg">
            <a:extLst>
              <a:ext uri="{FF2B5EF4-FFF2-40B4-BE49-F238E27FC236}">
                <a16:creationId xmlns:a16="http://schemas.microsoft.com/office/drawing/2014/main" id="{138008F8-AFF9-DBBF-053D-E053BE9D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3351" y="3980328"/>
            <a:ext cx="2714552" cy="265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8" descr="D:\Работа\Дмитрий\СХЕМЫ 08.10.06\Beads-Exclusion - История бисера_ Искусство и секреты бисероплетения.files\image038.jpg">
            <a:extLst>
              <a:ext uri="{FF2B5EF4-FFF2-40B4-BE49-F238E27FC236}">
                <a16:creationId xmlns:a16="http://schemas.microsoft.com/office/drawing/2014/main" id="{C5C46191-6BA1-4D17-F37A-CAE408B0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 cstate="screen"/>
          <a:srcRect l="13871" t="14921" r="13304" b="20422"/>
          <a:stretch>
            <a:fillRect/>
          </a:stretch>
        </p:blipFill>
        <p:spPr bwMode="auto">
          <a:xfrm>
            <a:off x="5683769" y="5001776"/>
            <a:ext cx="1701107" cy="1590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18" name="Picture 22" descr="Picture background">
            <a:extLst>
              <a:ext uri="{FF2B5EF4-FFF2-40B4-BE49-F238E27FC236}">
                <a16:creationId xmlns:a16="http://schemas.microsoft.com/office/drawing/2014/main" id="{D6171759-9224-026C-E4AD-B5BC4A425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22" y="5618372"/>
            <a:ext cx="2963375" cy="110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8EAF0DED-D3B1-F3E2-9965-37FB679C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B4B056-0FA0-7156-1FE3-E1B01806DD36}"/>
              </a:ext>
            </a:extLst>
          </p:cNvPr>
          <p:cNvSpPr txBox="1"/>
          <p:nvPr/>
        </p:nvSpPr>
        <p:spPr>
          <a:xfrm>
            <a:off x="1259632" y="932314"/>
            <a:ext cx="698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Современное бисероплетение</a:t>
            </a: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EE960-21FD-D611-4F7D-F4604B662789}"/>
              </a:ext>
            </a:extLst>
          </p:cNvPr>
          <p:cNvSpPr txBox="1"/>
          <p:nvPr/>
        </p:nvSpPr>
        <p:spPr>
          <a:xfrm>
            <a:off x="634624" y="1454116"/>
            <a:ext cx="54495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во всем мире стало популярно не только изготовление украшений из бисера, но и плетение различных объемных фигурок, цветов, деревьев. Новые технологии, позволяющие изготавливать бисер разной формы, цветов и оттенков, разной степени прозрачности, позволяет передавать все цветовое многообразие окружающего нас мира природы.</a:t>
            </a:r>
          </a:p>
        </p:txBody>
      </p:sp>
      <p:pic>
        <p:nvPicPr>
          <p:cNvPr id="15" name="Picture 2" descr="Picture background">
            <a:extLst>
              <a:ext uri="{FF2B5EF4-FFF2-40B4-BE49-F238E27FC236}">
                <a16:creationId xmlns:a16="http://schemas.microsoft.com/office/drawing/2014/main" id="{A61E4002-17C3-A0F5-2A44-442E18A3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89" y="1551291"/>
            <a:ext cx="2425208" cy="2513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Седьмая остановка Возрождение бисерного искусства ">
            <a:extLst>
              <a:ext uri="{FF2B5EF4-FFF2-40B4-BE49-F238E27FC236}">
                <a16:creationId xmlns:a16="http://schemas.microsoft.com/office/drawing/2014/main" id="{9DD0A9F7-EA5A-ED80-6B05-10BF5BB4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63816" y="4265239"/>
            <a:ext cx="1732109" cy="168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s://arhivurokov.ru/multiurok/html/2017/05/22/s_592297321087a/img28.jpg">
            <a:extLst>
              <a:ext uri="{FF2B5EF4-FFF2-40B4-BE49-F238E27FC236}">
                <a16:creationId xmlns:a16="http://schemas.microsoft.com/office/drawing/2014/main" id="{CD2EE9E6-2854-4E9A-9E90-60CE3622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07411" y="3420673"/>
            <a:ext cx="1271483" cy="1560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Picture background">
            <a:extLst>
              <a:ext uri="{FF2B5EF4-FFF2-40B4-BE49-F238E27FC236}">
                <a16:creationId xmlns:a16="http://schemas.microsoft.com/office/drawing/2014/main" id="{65E1B0F3-C3BF-6C31-35A7-EFF0252D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8" y="3775989"/>
            <a:ext cx="1990782" cy="1966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icture background">
            <a:extLst>
              <a:ext uri="{FF2B5EF4-FFF2-40B4-BE49-F238E27FC236}">
                <a16:creationId xmlns:a16="http://schemas.microsoft.com/office/drawing/2014/main" id="{B9E339D4-7D72-60E2-131C-AA3A85A5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5" y="3856714"/>
            <a:ext cx="1514946" cy="2121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A685E3D7-477A-F395-C79B-4A67BB0F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4795" y="3972634"/>
            <a:ext cx="1420159" cy="197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7" descr="Седьмая остановка Возрождение бисерного искусства ">
            <a:extLst>
              <a:ext uri="{FF2B5EF4-FFF2-40B4-BE49-F238E27FC236}">
                <a16:creationId xmlns:a16="http://schemas.microsoft.com/office/drawing/2014/main" id="{BE817284-9DA8-98D8-EC8E-5CF0688A9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749150" y="4981100"/>
            <a:ext cx="1540882" cy="112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Picture background">
            <a:extLst>
              <a:ext uri="{FF2B5EF4-FFF2-40B4-BE49-F238E27FC236}">
                <a16:creationId xmlns:a16="http://schemas.microsoft.com/office/drawing/2014/main" id="{350A1AC0-5759-32C9-BB67-B0A5D541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918869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E51B52-8A70-AF1E-3899-B3982C398DBE}"/>
              </a:ext>
            </a:extLst>
          </p:cNvPr>
          <p:cNvSpPr txBox="1"/>
          <p:nvPr/>
        </p:nvSpPr>
        <p:spPr>
          <a:xfrm>
            <a:off x="827584" y="332656"/>
            <a:ext cx="6571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бисероплетения на развитие детей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2BCF7-0E3C-9241-DCB2-213663F6A87B}"/>
              </a:ext>
            </a:extLst>
          </p:cNvPr>
          <p:cNvSpPr txBox="1"/>
          <p:nvPr/>
        </p:nvSpPr>
        <p:spPr>
          <a:xfrm>
            <a:off x="2627784" y="1718811"/>
            <a:ext cx="47709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нужен бисер ребенку 21 века? А нужен ли он ему вообще? В первую очередь, это эффективный, красочный и привлекательный для детей способ, при помощи которого он может, как проявить свои творческие способности, так и развивать их.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занятия бисероплетения развивают навыки общения и сотрудничества. </a:t>
            </a:r>
            <a:r>
              <a:rPr lang="ru-RU" b="1" spc="-1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b="1" spc="-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4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</a:t>
            </a:r>
            <a:r>
              <a:rPr lang="ru-RU" b="1" spc="-7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4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</a:t>
            </a:r>
            <a:r>
              <a:rPr lang="ru-RU" b="1" spc="-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spc="-7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другом</a:t>
            </a:r>
            <a:r>
              <a:rPr lang="ru-RU" b="1" spc="-7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приемами</a:t>
            </a:r>
            <a:r>
              <a:rPr lang="ru-RU" b="1" spc="-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b="1" spc="-7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техниками,</a:t>
            </a:r>
            <a:r>
              <a:rPr lang="ru-RU" b="1" spc="-7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способствует </a:t>
            </a:r>
            <a:r>
              <a:rPr lang="ru-RU" b="1" spc="-1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object 2">
            <a:extLst>
              <a:ext uri="{FF2B5EF4-FFF2-40B4-BE49-F238E27FC236}">
                <a16:creationId xmlns:a16="http://schemas.microsoft.com/office/drawing/2014/main" id="{85141430-0E0A-A419-5403-6E08E2A6B7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2468" y="4437112"/>
            <a:ext cx="2738591" cy="2551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Picture background">
            <a:extLst>
              <a:ext uri="{FF2B5EF4-FFF2-40B4-BE49-F238E27FC236}">
                <a16:creationId xmlns:a16="http://schemas.microsoft.com/office/drawing/2014/main" id="{8AA6CF06-912F-2D7F-7DE4-C2D1F20B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85184"/>
            <a:ext cx="2520280" cy="1680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50017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F4DE13E2-0E6C-7EB1-D23D-3BF1A410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5DCE34-791A-6A48-C4D1-BEBD223A01F3}"/>
              </a:ext>
            </a:extLst>
          </p:cNvPr>
          <p:cNvSpPr txBox="1"/>
          <p:nvPr/>
        </p:nvSpPr>
        <p:spPr>
          <a:xfrm>
            <a:off x="0" y="260648"/>
            <a:ext cx="7380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и координации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58067-9323-8826-93D2-E9BE66302568}"/>
              </a:ext>
            </a:extLst>
          </p:cNvPr>
          <p:cNvSpPr txBox="1"/>
          <p:nvPr/>
        </p:nvSpPr>
        <p:spPr>
          <a:xfrm>
            <a:off x="1043608" y="1052736"/>
            <a:ext cx="31683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chemeClr val="accent2">
                    <a:lumMod val="75000"/>
                  </a:schemeClr>
                </a:solidFill>
              </a:rPr>
              <a:t>Движение пальцев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Нанизывание бусин на нить или проволоку улучшает мелкую моторику и координацию.</a:t>
            </a:r>
          </a:p>
        </p:txBody>
      </p:sp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8A12C419-C2B5-23D3-9B9C-23C0BCBB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96" y="969574"/>
            <a:ext cx="2483769" cy="1655847"/>
          </a:xfrm>
          <a:prstGeom prst="roundRect">
            <a:avLst>
              <a:gd name="adj" fmla="val 1345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098409-706C-C7DA-9410-2438EF834083}"/>
              </a:ext>
            </a:extLst>
          </p:cNvPr>
          <p:cNvSpPr txBox="1"/>
          <p:nvPr/>
        </p:nvSpPr>
        <p:spPr>
          <a:xfrm>
            <a:off x="2339752" y="2955144"/>
            <a:ext cx="39604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chemeClr val="accent2">
                    <a:lumMod val="75000"/>
                  </a:schemeClr>
                </a:solidFill>
              </a:rPr>
              <a:t>Точность и усидчивость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Бисероплетение требует внимательности и терпения что благотворно влияет на общее развитие.</a:t>
            </a:r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3754570D-DC5E-0D04-34EA-07BB696FA11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2160" y="2811126"/>
            <a:ext cx="2483768" cy="1914017"/>
          </a:xfrm>
          <a:prstGeom prst="roundRect">
            <a:avLst>
              <a:gd name="adj" fmla="val 1673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70667D-F0CC-A8DA-6F02-E929734BBC12}"/>
              </a:ext>
            </a:extLst>
          </p:cNvPr>
          <p:cNvSpPr txBox="1"/>
          <p:nvPr/>
        </p:nvSpPr>
        <p:spPr>
          <a:xfrm>
            <a:off x="3059832" y="4796698"/>
            <a:ext cx="352839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70C0"/>
                </a:solidFill>
              </a:rPr>
              <a:t>Зрительно - моторная интеграция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Процесс создания изделий развивает способность синхронизировать движение рук и глаз.</a:t>
            </a:r>
          </a:p>
        </p:txBody>
      </p:sp>
      <p:pic>
        <p:nvPicPr>
          <p:cNvPr id="7176" name="Picture 8" descr="Picture background">
            <a:extLst>
              <a:ext uri="{FF2B5EF4-FFF2-40B4-BE49-F238E27FC236}">
                <a16:creationId xmlns:a16="http://schemas.microsoft.com/office/drawing/2014/main" id="{715C8A2A-6C9D-AD0E-68ED-28E26E94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10848"/>
            <a:ext cx="2598517" cy="1734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4DA3905C-431D-DF58-3892-B787FAAF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" y="0"/>
            <a:ext cx="9125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7B401-8C9E-B036-DF4A-C56E1F3490EA}"/>
              </a:ext>
            </a:extLst>
          </p:cNvPr>
          <p:cNvSpPr txBox="1"/>
          <p:nvPr/>
        </p:nvSpPr>
        <p:spPr>
          <a:xfrm>
            <a:off x="18442" y="188640"/>
            <a:ext cx="6281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Стимулирование творческих способностей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250E6-AB0C-771A-20A9-361217C436AA}"/>
              </a:ext>
            </a:extLst>
          </p:cNvPr>
          <p:cNvSpPr txBox="1"/>
          <p:nvPr/>
        </p:nvSpPr>
        <p:spPr>
          <a:xfrm>
            <a:off x="1259632" y="1343849"/>
            <a:ext cx="35283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70C0"/>
                </a:solidFill>
              </a:rPr>
              <a:t>Развитие воображения </a:t>
            </a:r>
          </a:p>
          <a:p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Бисероплетение</a:t>
            </a:r>
            <a:r>
              <a:rPr lang="ru-RU" sz="1600" b="1" spc="-1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позволяет</a:t>
            </a:r>
            <a:r>
              <a:rPr lang="ru-RU" sz="1600" b="1" spc="-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детям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воплощать</a:t>
            </a:r>
            <a:r>
              <a:rPr lang="ru-RU" sz="1600" b="1" spc="-7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в</a:t>
            </a:r>
            <a:r>
              <a:rPr lang="ru-RU" sz="1600" b="1" spc="-7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изделиях</a:t>
            </a:r>
            <a:r>
              <a:rPr lang="ru-RU" sz="1600" b="1" spc="-7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свои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творческие</a:t>
            </a:r>
            <a:r>
              <a:rPr lang="ru-RU" sz="1600" b="1" spc="-7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идеи.</a:t>
            </a:r>
          </a:p>
        </p:txBody>
      </p:sp>
      <p:pic>
        <p:nvPicPr>
          <p:cNvPr id="8200" name="Picture 8" descr="Picture background">
            <a:extLst>
              <a:ext uri="{FF2B5EF4-FFF2-40B4-BE49-F238E27FC236}">
                <a16:creationId xmlns:a16="http://schemas.microsoft.com/office/drawing/2014/main" id="{B175446C-37ED-1186-30EF-AA4155E2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67" y="1062273"/>
            <a:ext cx="2426893" cy="182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1C4EAF-7CE5-E04C-7312-66985CEEEAAE}"/>
              </a:ext>
            </a:extLst>
          </p:cNvPr>
          <p:cNvSpPr txBox="1"/>
          <p:nvPr/>
        </p:nvSpPr>
        <p:spPr>
          <a:xfrm>
            <a:off x="2555776" y="2996952"/>
            <a:ext cx="2952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spc="-20" dirty="0">
                <a:solidFill>
                  <a:srgbClr val="0070C0"/>
                </a:solidFill>
                <a:cs typeface="Verdana"/>
              </a:rPr>
              <a:t>Самовыражение</a:t>
            </a:r>
          </a:p>
          <a:p>
            <a:r>
              <a:rPr lang="ru-RU" sz="1600" b="1" spc="-30" dirty="0">
                <a:solidFill>
                  <a:srgbClr val="262424"/>
                </a:solidFill>
                <a:cs typeface="Verdana"/>
              </a:rPr>
              <a:t>Через</a:t>
            </a:r>
            <a:r>
              <a:rPr lang="ru-RU" sz="1600" b="1" spc="-7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создание</a:t>
            </a:r>
            <a:r>
              <a:rPr lang="ru-RU" sz="1600" b="1" spc="-7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5" dirty="0">
                <a:solidFill>
                  <a:srgbClr val="262424"/>
                </a:solidFill>
                <a:cs typeface="Verdana"/>
              </a:rPr>
              <a:t>украшений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и 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декоративных</a:t>
            </a:r>
            <a:r>
              <a:rPr lang="ru-RU" sz="1600" b="1" spc="-2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0" dirty="0">
                <a:solidFill>
                  <a:srgbClr val="262424"/>
                </a:solidFill>
                <a:cs typeface="Verdana"/>
              </a:rPr>
              <a:t>предметов</a:t>
            </a:r>
            <a:r>
              <a:rPr lang="ru-RU" sz="1600" b="1" spc="-2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ребенок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может</a:t>
            </a:r>
            <a:r>
              <a:rPr lang="ru-RU" sz="1600" b="1" spc="-8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выразить</a:t>
            </a:r>
            <a:r>
              <a:rPr lang="ru-RU" sz="1600" b="1" spc="-8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20" dirty="0">
                <a:solidFill>
                  <a:srgbClr val="262424"/>
                </a:solidFill>
                <a:cs typeface="Verdana"/>
              </a:rPr>
              <a:t>свою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индивидуальность.</a:t>
            </a:r>
          </a:p>
        </p:txBody>
      </p:sp>
      <p:pic>
        <p:nvPicPr>
          <p:cNvPr id="8204" name="Picture 12" descr="Picture background">
            <a:extLst>
              <a:ext uri="{FF2B5EF4-FFF2-40B4-BE49-F238E27FC236}">
                <a16:creationId xmlns:a16="http://schemas.microsoft.com/office/drawing/2014/main" id="{518E7FC7-46B0-CD1F-7A9D-231CFA5F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7236"/>
            <a:ext cx="2952328" cy="1956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B29BE4-B0B5-92AA-3798-F57C4EDB16F7}"/>
              </a:ext>
            </a:extLst>
          </p:cNvPr>
          <p:cNvSpPr txBox="1"/>
          <p:nvPr/>
        </p:nvSpPr>
        <p:spPr>
          <a:xfrm>
            <a:off x="3059832" y="5068673"/>
            <a:ext cx="33843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spc="-10" dirty="0">
                <a:solidFill>
                  <a:srgbClr val="0070C0"/>
                </a:solidFill>
                <a:cs typeface="Verdana"/>
              </a:rPr>
              <a:t>Экспериментирование</a:t>
            </a:r>
          </a:p>
          <a:p>
            <a:r>
              <a:rPr lang="ru-RU" sz="1600" b="1" spc="-40" dirty="0">
                <a:solidFill>
                  <a:srgbClr val="262424"/>
                </a:solidFill>
                <a:cs typeface="Verdana"/>
              </a:rPr>
              <a:t>Использование</a:t>
            </a:r>
            <a:r>
              <a:rPr lang="ru-RU" sz="1600" b="1" spc="-2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60" dirty="0">
                <a:solidFill>
                  <a:srgbClr val="262424"/>
                </a:solidFill>
                <a:cs typeface="Verdana"/>
              </a:rPr>
              <a:t>различных</a:t>
            </a:r>
            <a:r>
              <a:rPr lang="ru-RU" sz="1600" b="1" spc="-2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70" dirty="0">
                <a:solidFill>
                  <a:srgbClr val="262424"/>
                </a:solidFill>
                <a:cs typeface="Verdana"/>
              </a:rPr>
              <a:t>техник </a:t>
            </a:r>
            <a:r>
              <a:rPr lang="ru-RU" sz="1600" b="1" spc="-75" dirty="0">
                <a:solidFill>
                  <a:srgbClr val="262424"/>
                </a:solidFill>
                <a:cs typeface="Verdana"/>
              </a:rPr>
              <a:t>и</a:t>
            </a:r>
            <a:r>
              <a:rPr lang="ru-RU" sz="1600" b="1" spc="-8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35" dirty="0">
                <a:solidFill>
                  <a:srgbClr val="262424"/>
                </a:solidFill>
                <a:cs typeface="Verdana"/>
              </a:rPr>
              <a:t>материалов</a:t>
            </a:r>
            <a:r>
              <a:rPr lang="ru-RU" sz="1600" b="1" spc="-80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развивает </a:t>
            </a:r>
            <a:r>
              <a:rPr lang="ru-RU" sz="1600" b="1" spc="-70" dirty="0">
                <a:solidFill>
                  <a:srgbClr val="262424"/>
                </a:solidFill>
                <a:cs typeface="Verdana"/>
              </a:rPr>
              <a:t>инновационный</a:t>
            </a:r>
            <a:r>
              <a:rPr lang="ru-RU" sz="1600" b="1" spc="-55" dirty="0">
                <a:solidFill>
                  <a:srgbClr val="262424"/>
                </a:solidFill>
                <a:cs typeface="Verdana"/>
              </a:rPr>
              <a:t> </a:t>
            </a:r>
            <a:r>
              <a:rPr lang="ru-RU" sz="1600" b="1" spc="-45" dirty="0">
                <a:solidFill>
                  <a:srgbClr val="262424"/>
                </a:solidFill>
                <a:cs typeface="Verdana"/>
              </a:rPr>
              <a:t>подход</a:t>
            </a:r>
            <a:r>
              <a:rPr lang="ru-RU" sz="1600" b="1" spc="-50" dirty="0">
                <a:solidFill>
                  <a:srgbClr val="262424"/>
                </a:solidFill>
                <a:cs typeface="Verdana"/>
              </a:rPr>
              <a:t> к </a:t>
            </a:r>
            <a:r>
              <a:rPr lang="ru-RU" sz="1600" b="1" spc="-10" dirty="0">
                <a:solidFill>
                  <a:srgbClr val="262424"/>
                </a:solidFill>
                <a:cs typeface="Verdana"/>
              </a:rPr>
              <a:t>творчеству.</a:t>
            </a:r>
            <a:endParaRPr lang="ru-RU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6F41CE-3B2B-F565-A3EB-A55D71BED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997" y="4990099"/>
            <a:ext cx="2571521" cy="183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613</Words>
  <Application>Microsoft Office PowerPoint</Application>
  <PresentationFormat>Экран (4:3)</PresentationFormat>
  <Paragraphs>46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Schoolbook</vt:lpstr>
      <vt:lpstr>Times New Roman</vt:lpstr>
      <vt:lpstr>Verdana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User</cp:lastModifiedBy>
  <cp:revision>43</cp:revision>
  <dcterms:created xsi:type="dcterms:W3CDTF">2024-12-01T18:18:29Z</dcterms:created>
  <dcterms:modified xsi:type="dcterms:W3CDTF">2026-01-22T10:58:49Z</dcterms:modified>
</cp:coreProperties>
</file>