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6.jpg" ContentType="image/png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66" r:id="rId4"/>
    <p:sldId id="264" r:id="rId5"/>
    <p:sldId id="265" r:id="rId6"/>
    <p:sldId id="267" r:id="rId7"/>
    <p:sldId id="268" r:id="rId8"/>
    <p:sldId id="269" r:id="rId9"/>
    <p:sldId id="270" r:id="rId10"/>
    <p:sldId id="273" r:id="rId11"/>
    <p:sldId id="271" r:id="rId12"/>
    <p:sldId id="274" r:id="rId13"/>
    <p:sldId id="272" r:id="rId14"/>
    <p:sldId id="276" r:id="rId15"/>
    <p:sldId id="275" r:id="rId16"/>
    <p:sldId id="277" r:id="rId17"/>
    <p:sldId id="278" r:id="rId18"/>
    <p:sldId id="279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39" autoAdjust="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7F790-1435-42D0-83F3-9C751BB14945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DB9DC-279A-42C9-9E7B-3B5E58660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5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7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7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1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2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44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93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6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45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3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2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1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95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76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8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0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14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1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0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1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7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0FC8D-8303-4849-8BE4-5DA9B0904954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3FD8B-32AB-42CD-89DB-775AE4980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8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4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12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3" Type="http://schemas.microsoft.com/office/2007/relationships/media" Target="../media/media15.m4a"/><Relationship Id="rId7" Type="http://schemas.microsoft.com/office/2007/relationships/media" Target="../media/media17.m4a"/><Relationship Id="rId12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image" Target="../media/image33.jpg"/><Relationship Id="rId5" Type="http://schemas.microsoft.com/office/2007/relationships/media" Target="../media/media16.m4a"/><Relationship Id="rId10" Type="http://schemas.openxmlformats.org/officeDocument/2006/relationships/image" Target="../media/image32.jpeg"/><Relationship Id="rId4" Type="http://schemas.openxmlformats.org/officeDocument/2006/relationships/audio" Target="../media/media15.m4a"/><Relationship Id="rId9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gif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9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nsportal.ru/detskiy-sad/materialy-dlya-roditeley/2014/10/26/knigi-dlya-doshkolnikov/" TargetMode="External"/><Relationship Id="rId3" Type="http://schemas.openxmlformats.org/officeDocument/2006/relationships/hyperlink" Target="http://www.ozon.ru/context/detail/id/3069103/" TargetMode="External"/><Relationship Id="rId7" Type="http://schemas.openxmlformats.org/officeDocument/2006/relationships/hyperlink" Target="http://easyen.ru/load/doshkolnoe_obrazovanie/igry_dlja_doshkolnikov/346%20&#8211;" TargetMode="External"/><Relationship Id="rId12" Type="http://schemas.openxmlformats.org/officeDocument/2006/relationships/hyperlink" Target="http://dop-obrazovanie.com/" TargetMode="External"/><Relationship Id="rId2" Type="http://schemas.openxmlformats.org/officeDocument/2006/relationships/hyperlink" Target="http://www.ozon.ru/context/detail/id/104970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ozon.ru/context/detail/id/109881/" TargetMode="External"/><Relationship Id="rId11" Type="http://schemas.openxmlformats.org/officeDocument/2006/relationships/hyperlink" Target="http://whatisgood.ru/press/books/knigi-druzya-spisok-detskoj-literatury-po-vozrastam/" TargetMode="External"/><Relationship Id="rId5" Type="http://schemas.openxmlformats.org/officeDocument/2006/relationships/hyperlink" Target="http://www.ozon.ru/context/detail/id/1712715/" TargetMode="External"/><Relationship Id="rId10" Type="http://schemas.openxmlformats.org/officeDocument/2006/relationships/hyperlink" Target="http://ped-kopilka.ru/roditeljam/utomlenie-i-pereutomlenie-u-detei-doshkolnogo-vozrasta.html/" TargetMode="External"/><Relationship Id="rId4" Type="http://schemas.openxmlformats.org/officeDocument/2006/relationships/hyperlink" Target="http://www.ozon.ru/context/detail/id/2199536/" TargetMode="External"/><Relationship Id="rId9" Type="http://schemas.openxmlformats.org/officeDocument/2006/relationships/hyperlink" Target="http://ped-kopilka.ru/roditeljam/vosprijatie-informaci-detmi.htm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g"/><Relationship Id="rId12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09882" y="264802"/>
            <a:ext cx="85689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kern="1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</a:t>
            </a:r>
          </a:p>
          <a:p>
            <a:pPr algn="ctr" eaLnBrk="1" hangingPunct="1"/>
            <a:r>
              <a:rPr lang="ru-RU" altLang="ru-RU" sz="1600" b="1" kern="1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«</a:t>
            </a:r>
            <a:r>
              <a:rPr lang="ru-RU" altLang="ru-RU" sz="1600" b="1" kern="1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Касторенский</a:t>
            </a:r>
            <a:r>
              <a:rPr lang="ru-RU" altLang="ru-RU" sz="1600" b="1" kern="1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Дом детского творчества»</a:t>
            </a:r>
            <a:endParaRPr lang="ru-RU" altLang="ru-RU" sz="1600" b="1" kern="1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60032" y="4725144"/>
            <a:ext cx="36147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600" b="1" kern="14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Автор: Юдакова Юлия Юрьевна, педагог дополнительного образования</a:t>
            </a:r>
            <a:endParaRPr lang="ru-RU" altLang="ru-RU" sz="1600" b="1" kern="1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8599" y="1916831"/>
            <a:ext cx="8122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ru-RU" altLang="ru-RU" b="1" kern="1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403648" y="1821599"/>
            <a:ext cx="66967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800" b="1" kern="1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Интерактивная </a:t>
            </a:r>
            <a:r>
              <a:rPr lang="ru-RU" altLang="ru-RU" sz="2800" b="1" kern="14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диагностика </a:t>
            </a:r>
          </a:p>
          <a:p>
            <a:pPr algn="ctr"/>
            <a:r>
              <a:rPr lang="ru-RU" altLang="ru-RU" sz="2800" b="1" kern="14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познавательной деятельности </a:t>
            </a:r>
          </a:p>
          <a:p>
            <a:pPr algn="ctr"/>
            <a:r>
              <a:rPr lang="ru-RU" altLang="ru-RU" sz="2800" b="1" kern="14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детей 6-летнего возраста</a:t>
            </a:r>
            <a:endParaRPr lang="ru-RU" altLang="ru-RU" sz="2800" b="1" kern="1400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1120" y="188640"/>
            <a:ext cx="3082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Найди 10 отличий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88432" cy="5327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3899152" cy="532790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8424" y="6207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>
            <a:off x="4608004" y="5117604"/>
            <a:ext cx="2160240" cy="1152128"/>
          </a:xfrm>
          <a:prstGeom prst="wedgeEllipseCallout">
            <a:avLst>
              <a:gd name="adj1" fmla="val 103711"/>
              <a:gd name="adj2" fmla="val -328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55776" y="26064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Кто это? Что это?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 descr="aa5b0a3085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8" y="4437112"/>
            <a:ext cx="1872209" cy="2261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8024" y="542085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Что </a:t>
            </a:r>
            <a:r>
              <a:rPr lang="ru-RU" dirty="0">
                <a:latin typeface="Comic Sans MS" panose="030F0702030302020204" pitchFamily="66" charset="0"/>
              </a:rPr>
              <a:t>з</a:t>
            </a:r>
            <a:r>
              <a:rPr lang="ru-RU" dirty="0" smtClean="0">
                <a:latin typeface="Comic Sans MS" panose="030F0702030302020204" pitchFamily="66" charset="0"/>
              </a:rPr>
              <a:t>десь живое и неживое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8" y="668770"/>
            <a:ext cx="1944216" cy="25249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52736"/>
            <a:ext cx="2992396" cy="1496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21930"/>
            <a:ext cx="2010921" cy="1739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02263"/>
            <a:ext cx="2641119" cy="17607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0" y="3429000"/>
            <a:ext cx="2644929" cy="22646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98" y="3006041"/>
            <a:ext cx="1920401" cy="192441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8324" y="5762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748464" y="2564904"/>
            <a:ext cx="144016" cy="38884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460432" y="3861048"/>
            <a:ext cx="144016" cy="2592288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8172400" y="5229200"/>
            <a:ext cx="144016" cy="1230976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84368" y="908720"/>
            <a:ext cx="144016" cy="554461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96336" y="4509120"/>
            <a:ext cx="144016" cy="1944216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8304" y="1916832"/>
            <a:ext cx="144016" cy="453650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20272" y="1412776"/>
            <a:ext cx="144016" cy="5074096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32240" y="4941168"/>
            <a:ext cx="144016" cy="1512168"/>
          </a:xfrm>
          <a:prstGeom prst="rect">
            <a:avLst/>
          </a:prstGeom>
          <a:solidFill>
            <a:srgbClr val="EC5AB8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72200" y="3284984"/>
            <a:ext cx="144016" cy="3168352"/>
          </a:xfrm>
          <a:prstGeom prst="rect">
            <a:avLst/>
          </a:prstGeom>
          <a:solidFill>
            <a:srgbClr val="F79646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12160" y="5661248"/>
            <a:ext cx="144016" cy="794938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0294" y="11663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Расположи полоски от самой длинной до самой короткой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258907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-0.81111 -0.005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56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66146 -0.0023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-0.63004 0.0053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71649 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5273E-6 L -0.38577 3.05273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-0.55105 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00509 L -0.38576 0.0002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22049 0.0053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0287E-6 L -0.29913 0.0048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60648"/>
            <a:ext cx="629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Расположи полоски в ряд от самой узкой до самой широкой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52320" y="1052736"/>
            <a:ext cx="1080120" cy="273630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3506" y="1124744"/>
            <a:ext cx="45719" cy="2664296"/>
          </a:xfrm>
          <a:prstGeom prst="rect">
            <a:avLst/>
          </a:prstGeom>
          <a:solidFill>
            <a:srgbClr val="F79646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9677" y="1052736"/>
            <a:ext cx="864096" cy="2736304"/>
          </a:xfrm>
          <a:prstGeom prst="rect">
            <a:avLst/>
          </a:prstGeom>
          <a:solidFill>
            <a:srgbClr val="D51992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1011" y="1119291"/>
            <a:ext cx="432048" cy="2736304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5254" y="1052736"/>
            <a:ext cx="216024" cy="273630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28596" y="1052736"/>
            <a:ext cx="144016" cy="2736304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3826" y="1052736"/>
            <a:ext cx="576064" cy="2736304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7146" y="1052736"/>
            <a:ext cx="288032" cy="2736304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7547" y="306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6828 L -0.66389 0.4298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4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2 0.00555 L -0.16928 0.436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4 -0.03704 L -0.15087 0.4361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19 0.00555 L 0.25538 0.4361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6 -0.07268 L -0.03056 0.4208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7361 L 0.3842 0.4247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697E-16 1.11111E-6 L 0.09392 0.4199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6296 L 0.0316 0.4199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0294" y="11663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Какой узор подходит этому коврику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35" y="1095564"/>
            <a:ext cx="4212285" cy="2963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5536" y="4293096"/>
            <a:ext cx="1837232" cy="1251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54" y="4315352"/>
            <a:ext cx="2016224" cy="1229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6" y="4293096"/>
            <a:ext cx="1944216" cy="1177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90200"/>
            <a:ext cx="2016224" cy="1174750"/>
          </a:xfrm>
          <a:prstGeom prst="rect">
            <a:avLst/>
          </a:prstGeom>
        </p:spPr>
      </p:pic>
      <p:pic>
        <p:nvPicPr>
          <p:cNvPr id="8" name="Рисунок 7" descr="aa5b0a30851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40088" y="1124744"/>
            <a:ext cx="1872209" cy="2261974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1560" y="485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53 1.11022E-16 C -0.02605 -0.01111 -0.0007 -0.00556 0.02031 0.00579 C 0.07465 0.00324 0.06736 0.00671 0.09791 -0.00301 C 0.1092 -0.01412 0.12413 -0.01227 0.13628 -0.02153 C 0.14461 -0.02801 0.15139 -0.03634 0.1585 -0.04583 C 0.16041 -0.04815 0.16163 -0.05139 0.16371 -0.0537 C 0.16892 -0.05903 0.17586 -0.06157 0.18107 -0.06713 C 0.19531 -0.10046 0.18264 -0.06597 0.18975 -0.09907 C 0.19062 -0.10231 0.19236 -0.1044 0.19305 -0.10694 C 0.19548 -0.11458 0.19635 -0.12338 0.19826 -0.13125 C 0.20104 -0.14398 0.20573 -0.15764 0.20694 -0.1713 C 0.20868 -0.18542 0.2092 -0.1919 0.21406 -0.20324 C 0.21753 -0.23148 0.21562 -0.2706 0.22934 -0.29144 C 0.23142 -0.30046 0.23437 -0.30694 0.23698 -0.31551 C 0.23437 -0.32708 0.23125 -0.33449 0.22777 -0.34491 C 0.22586 -0.42361 0.22604 -0.39329 0.22604 -0.43611 L 0.23455 -0.425 L 0.23125 -0.49167 L 0.22604 -0.44676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2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6209" y="260648"/>
            <a:ext cx="304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Продолжи числовой рад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352928" cy="5184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96752"/>
            <a:ext cx="1601929" cy="2094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45024"/>
            <a:ext cx="1601929" cy="2094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01008"/>
            <a:ext cx="1601929" cy="2094557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39952" y="2065784"/>
            <a:ext cx="609600" cy="6096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5716" y="4387502"/>
            <a:ext cx="609600" cy="609600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72220" y="4091494"/>
            <a:ext cx="609600" cy="6096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288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0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3467" y="404664"/>
            <a:ext cx="4711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Найди неправильно написанные буквы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Объект 12"/>
          <p:cNvPicPr>
            <a:picLocks noChangeAspect="1"/>
          </p:cNvPicPr>
          <p:nvPr/>
        </p:nvPicPr>
        <p:blipFill>
          <a:blip r:embed="rId5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856" y="1815061"/>
            <a:ext cx="1992132" cy="1905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620">
            <a:off x="5743482" y="1334118"/>
            <a:ext cx="2093972" cy="1559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33FA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5" y="1235129"/>
            <a:ext cx="1943460" cy="1757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3974067"/>
            <a:ext cx="2016224" cy="2011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19" y="4761202"/>
            <a:ext cx="1786519" cy="1743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2373" y="4232452"/>
            <a:ext cx="1602310" cy="17855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4356">
            <a:off x="6767002" y="3693895"/>
            <a:ext cx="1939306" cy="1872625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4368" y="295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8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66" y="1268760"/>
            <a:ext cx="3503460" cy="3681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5465">
            <a:off x="5223008" y="999006"/>
            <a:ext cx="3521504" cy="3700207"/>
          </a:xfrm>
          <a:prstGeom prst="rect">
            <a:avLst/>
          </a:prstGeom>
        </p:spPr>
      </p:pic>
      <p:pic>
        <p:nvPicPr>
          <p:cNvPr id="4" name="Рисунок 3" descr="aa5b0a3085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257747" y="2935333"/>
            <a:ext cx="2517841" cy="30420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1760" y="2391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Ты молодец! 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Выполнил все задания.</a:t>
            </a:r>
          </a:p>
          <a:p>
            <a:pPr lvl="0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Мне понравилось играть с тобой. </a:t>
            </a:r>
          </a:p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До новых встреч!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sunshine-days-20240418-d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5950193"/>
            <a:ext cx="609600" cy="6096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4793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1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606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Список использованной литературы:</a:t>
            </a:r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793663"/>
            <a:ext cx="777686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235"/>
              </a:spcBef>
              <a:spcAft>
                <a:spcPts val="0"/>
              </a:spcAft>
              <a:buSzPts val="1400"/>
              <a:buFont typeface="+mj-lt"/>
              <a:buAutoNum type="arabicPeriod"/>
              <a:tabLst>
                <a:tab pos="450215" algn="l"/>
                <a:tab pos="1344930" algn="l"/>
                <a:tab pos="1345565" algn="l"/>
                <a:tab pos="2173605" algn="l"/>
                <a:tab pos="2707640" algn="l"/>
                <a:tab pos="3653790" algn="l"/>
                <a:tab pos="3868420" algn="l"/>
                <a:tab pos="5111115" algn="l"/>
                <a:tab pos="550100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Безруких	М.М.	</a:t>
            </a:r>
            <a:r>
              <a:rPr lang="ru-RU" sz="13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Ступеньки	к	школе.</a:t>
            </a:r>
            <a:r>
              <a:rPr lang="ru-RU" sz="1300" u="sng" spc="6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13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Книга	для	педагогов</a:t>
            </a:r>
            <a:r>
              <a:rPr lang="ru-RU" sz="1300" u="sng" spc="2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13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и</a:t>
            </a:r>
            <a:r>
              <a:rPr lang="ru-RU" sz="1300" u="sng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родителей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М.:</a:t>
            </a:r>
            <a:r>
              <a:rPr lang="ru-RU" sz="1300" spc="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Дрофа, 2010. –</a:t>
            </a:r>
            <a:r>
              <a:rPr lang="ru-RU" sz="13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127с.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40"/>
              </a:spcBef>
              <a:spcAft>
                <a:spcPts val="0"/>
              </a:spcAft>
              <a:buSzPts val="1400"/>
              <a:buFont typeface="+mj-lt"/>
              <a:buAutoNum type="arabicPeriod"/>
              <a:tabLst>
                <a:tab pos="450215" algn="l"/>
                <a:tab pos="1344930" algn="l"/>
                <a:tab pos="134556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Демидова</a:t>
            </a:r>
            <a:r>
              <a:rPr lang="ru-RU" sz="1300" spc="1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</a:t>
            </a:r>
            <a:r>
              <a:rPr lang="ru-RU" sz="1300" spc="1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Ребенок</a:t>
            </a:r>
            <a:r>
              <a:rPr lang="ru-RU" sz="1300" spc="15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идет</a:t>
            </a:r>
            <a:r>
              <a:rPr lang="ru-RU" sz="1300" spc="1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</a:t>
            </a:r>
            <a:r>
              <a:rPr lang="ru-RU" sz="1300" spc="15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школу.</a:t>
            </a:r>
            <a:r>
              <a:rPr lang="ru-RU" sz="1300" spc="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Методические</a:t>
            </a:r>
            <a:r>
              <a:rPr lang="ru-RU" sz="1300" spc="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рекомендации</a:t>
            </a:r>
            <a:r>
              <a:rPr lang="ru-RU" sz="1300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М: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Детство-Пресс,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2012.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16с.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400"/>
              <a:buFont typeface="+mj-lt"/>
              <a:buAutoNum type="arabicPeriod"/>
              <a:tabLst>
                <a:tab pos="450215" algn="l"/>
                <a:tab pos="1344930" algn="l"/>
                <a:tab pos="134556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Ильина</a:t>
            </a:r>
            <a:r>
              <a:rPr lang="ru-RU" sz="1300" spc="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М.Н.</a:t>
            </a:r>
            <a:r>
              <a:rPr lang="ru-RU" sz="1300" spc="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300" spc="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sz="1300" spc="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spc="5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первого</a:t>
            </a:r>
            <a:r>
              <a:rPr lang="ru-RU" sz="1300" spc="7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  <a:r>
              <a:rPr lang="ru-RU" sz="1300" spc="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ru-RU" sz="1300" spc="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1300" spc="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шести</a:t>
            </a:r>
            <a:r>
              <a:rPr lang="ru-RU" sz="1300" spc="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лет:</a:t>
            </a:r>
            <a:r>
              <a:rPr lang="ru-RU" sz="1300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тесты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3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1300" spc="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упражнения,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СПб.:</a:t>
            </a:r>
            <a:r>
              <a:rPr lang="ru-RU" sz="1300" spc="-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Корона-</a:t>
            </a:r>
            <a:r>
              <a:rPr lang="ru-RU" sz="13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Принт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2004.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160с.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400"/>
              <a:buFont typeface="+mj-lt"/>
              <a:buAutoNum type="arabicPeriod"/>
              <a:tabLst>
                <a:tab pos="450215" algn="l"/>
                <a:tab pos="1344930" algn="l"/>
                <a:tab pos="134556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Коляда</a:t>
            </a:r>
            <a:r>
              <a:rPr lang="ru-RU" sz="1300" spc="2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М.Г.</a:t>
            </a:r>
            <a:r>
              <a:rPr lang="ru-RU" sz="1300" spc="25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Семейная</a:t>
            </a:r>
            <a:r>
              <a:rPr lang="ru-RU" sz="1300" spc="2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энциклопедия</a:t>
            </a:r>
            <a:r>
              <a:rPr lang="ru-RU" sz="1300" spc="2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воспитания</a:t>
            </a:r>
            <a:r>
              <a:rPr lang="ru-RU" sz="1300" spc="2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ребенка: 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3000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вопросов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что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делать,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если…М.: Феникс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2009.</a:t>
            </a:r>
            <a:r>
              <a:rPr lang="ru-RU" sz="13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446с.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95"/>
              </a:spcBef>
              <a:spcAft>
                <a:spcPts val="0"/>
              </a:spcAft>
              <a:buSzPts val="1400"/>
              <a:buFont typeface="+mj-lt"/>
              <a:buAutoNum type="arabicPeriod"/>
              <a:tabLst>
                <a:tab pos="450215" algn="l"/>
                <a:tab pos="1344930" algn="l"/>
                <a:tab pos="1345565" algn="l"/>
              </a:tabLst>
            </a:pPr>
            <a:r>
              <a:rPr lang="ru-RU" sz="13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Русова</a:t>
            </a:r>
            <a:r>
              <a:rPr lang="ru-RU" sz="1300" spc="18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Е.П.,</a:t>
            </a:r>
            <a:r>
              <a:rPr lang="ru-RU" sz="1300" spc="18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Ефимова</a:t>
            </a:r>
            <a:r>
              <a:rPr lang="ru-RU" sz="1300" spc="18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С.П.</a:t>
            </a:r>
            <a:r>
              <a:rPr lang="ru-RU" sz="1300" spc="2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Родителям</a:t>
            </a:r>
            <a:r>
              <a:rPr lang="ru-RU" sz="1300" spc="18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будущего</a:t>
            </a:r>
            <a:r>
              <a:rPr lang="ru-RU" sz="1300" spc="19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первоклассника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М.: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Классикс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-Стиль,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2004.</a:t>
            </a:r>
            <a:r>
              <a:rPr lang="ru-RU" sz="13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28с.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5"/>
              </a:spcBef>
              <a:spcAft>
                <a:spcPts val="0"/>
              </a:spcAft>
              <a:buSzPts val="1400"/>
              <a:buFont typeface="+mj-lt"/>
              <a:buAutoNum type="arabicPeriod"/>
              <a:tabLst>
                <a:tab pos="450215" algn="l"/>
                <a:tab pos="54038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Степанова М. И., Мирская Н. Б., Парамонова Л. А.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Справочник для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родителей</a:t>
            </a:r>
            <a:r>
              <a:rPr lang="ru-RU" sz="1300" spc="-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будущего</a:t>
            </a:r>
            <a:r>
              <a:rPr lang="ru-RU" sz="1300" spc="-7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первоклассника.</a:t>
            </a:r>
            <a:r>
              <a:rPr lang="ru-RU" sz="1300" spc="-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Здравствуй,</a:t>
            </a:r>
            <a:r>
              <a:rPr lang="ru-RU" sz="1300" spc="-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школа!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spc="-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М.:</a:t>
            </a:r>
            <a:r>
              <a:rPr lang="ru-RU" sz="1300" spc="-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АСТ,</a:t>
            </a:r>
            <a:r>
              <a:rPr lang="ru-RU" sz="1300" spc="-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1999.</a:t>
            </a:r>
            <a:r>
              <a:rPr lang="ru-RU" sz="1300" spc="-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spc="-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48с.</a:t>
            </a:r>
            <a:endParaRPr lang="ru-RU" sz="1100" spc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386" y="3163543"/>
            <a:ext cx="7472363" cy="2482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  <a:tabLst>
                <a:tab pos="540385" algn="l"/>
                <a:tab pos="1404620" algn="l"/>
                <a:tab pos="1405255" algn="l"/>
              </a:tabLst>
            </a:pPr>
            <a:r>
              <a:rPr lang="ru-RU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Электронные</a:t>
            </a:r>
            <a:r>
              <a:rPr lang="ru-RU" sz="1300" b="1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рекомендованные</a:t>
            </a:r>
            <a:r>
              <a:rPr lang="ru-RU" sz="1300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педагогам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30"/>
              </a:spcBef>
              <a:spcAft>
                <a:spcPts val="0"/>
              </a:spcAft>
              <a:buSzPts val="1300"/>
              <a:buFont typeface="Times New Roman" panose="02020603050405020304" pitchFamily="18" charset="0"/>
              <a:buAutoNum type="arabicPeriod"/>
              <a:tabLst>
                <a:tab pos="540385" algn="l"/>
                <a:tab pos="1344930" algn="l"/>
                <a:tab pos="134556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http://easyen.ru/load/doshkolnoe_obrazovanie/igry_dlja_doshkolnikov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Bef>
                <a:spcPts val="24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/346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–</a:t>
            </a:r>
            <a:r>
              <a:rPr lang="ru-RU" sz="1300" spc="3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дошкольников;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50"/>
              </a:spcBef>
              <a:spcAft>
                <a:spcPts val="0"/>
              </a:spcAft>
              <a:buSzPts val="1300"/>
              <a:buFont typeface="Times New Roman" panose="02020603050405020304" pitchFamily="18" charset="0"/>
              <a:buAutoNum type="arabicPeriod"/>
              <a:tabLst>
                <a:tab pos="540385" algn="l"/>
                <a:tab pos="1344930" algn="l"/>
                <a:tab pos="1345565" algn="l"/>
                <a:tab pos="392747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http://nsportal.ru/detskiy-sad/materialy-dlya-roditeley/2014/10/26/knigi-dlya-doshkolnikov/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–</a:t>
            </a:r>
            <a:r>
              <a:rPr lang="ru-RU" sz="13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«Книги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3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дошкольников»;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300"/>
              <a:buFont typeface="Times New Roman" panose="02020603050405020304" pitchFamily="18" charset="0"/>
              <a:buAutoNum type="arabicPeriod"/>
              <a:tabLst>
                <a:tab pos="540385" algn="l"/>
                <a:tab pos="1344930" algn="l"/>
                <a:tab pos="1345565" algn="l"/>
              </a:tabLst>
            </a:pP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http://ped-kopilka.ru/roditeljam/vosprijatie-informaci-detmi.html/</a:t>
            </a:r>
            <a:r>
              <a:rPr lang="ru-RU" sz="1300" spc="7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 детьми;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300"/>
              <a:buFont typeface="Times New Roman" panose="02020603050405020304" pitchFamily="18" charset="0"/>
              <a:buAutoNum type="arabicPeriod"/>
              <a:tabLst>
                <a:tab pos="540385" algn="l"/>
                <a:tab pos="1344930" algn="l"/>
                <a:tab pos="1345565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http://ped-kopilka.ru/roditeljam/utomlenie-i-pereutomlenie-u-detei-</a:t>
            </a:r>
            <a:r>
              <a:rPr lang="ru-RU" sz="1300" spc="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doshkolnogo-vozrasta.html/</a:t>
            </a:r>
            <a:r>
              <a:rPr lang="ru-RU" sz="1300" spc="-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spc="-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Утомление</a:t>
            </a:r>
            <a:r>
              <a:rPr lang="ru-RU" sz="1300" spc="-8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300" spc="-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переутомление</a:t>
            </a:r>
            <a:r>
              <a:rPr lang="ru-RU" sz="1300" spc="-7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300" spc="-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1300" spc="-6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ru-RU" sz="1300" spc="-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300"/>
              <a:buFont typeface="Times New Roman" panose="02020603050405020304" pitchFamily="18" charset="0"/>
              <a:buAutoNum type="arabicPeriod"/>
              <a:tabLst>
                <a:tab pos="540385" algn="l"/>
                <a:tab pos="1389380" algn="l"/>
                <a:tab pos="1390015" algn="l"/>
              </a:tabLst>
            </a:pP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http://whatisgood.ru/press/books/knigi-druzya-spisok-detskoj-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literatury-po-vozrastam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/</a:t>
            </a:r>
            <a:r>
              <a:rPr lang="ru-RU" sz="1300" spc="3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</a:t>
            </a:r>
            <a:r>
              <a:rPr lang="ru-RU" sz="13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детской</a:t>
            </a:r>
            <a:r>
              <a:rPr lang="ru-RU" sz="13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3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возрастам;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300"/>
              <a:buFont typeface="Times New Roman" panose="02020603050405020304" pitchFamily="18" charset="0"/>
              <a:buAutoNum type="arabicPeriod"/>
              <a:tabLst>
                <a:tab pos="540385" algn="l"/>
                <a:tab pos="1344930" algn="l"/>
                <a:tab pos="1345565" algn="l"/>
                <a:tab pos="3498850" algn="l"/>
              </a:tabLs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http://dop-obrazovanie.com/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Электронный</a:t>
            </a:r>
            <a:r>
              <a:rPr lang="ru-RU" sz="13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</a:t>
            </a:r>
            <a:r>
              <a:rPr lang="ru-RU" sz="13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«Внешкольник»</a:t>
            </a:r>
            <a:endParaRPr lang="ru-RU" sz="1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</a:rPr>
              <a:t>Цель методической разработки: 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выявить у ребенка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имеющиеся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знания,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практические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данном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этапе развития,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ru-RU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готовности</a:t>
            </a:r>
            <a:r>
              <a:rPr lang="ru-RU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обучению</a:t>
            </a:r>
            <a:r>
              <a:rPr lang="ru-RU" spc="-2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pc="-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данной</a:t>
            </a:r>
            <a:r>
              <a:rPr lang="ru-RU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программе; отследить результат обучения.</a:t>
            </a:r>
            <a:endParaRPr lang="ru-RU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</a:rPr>
              <a:t>Задачи методической разработки:</a:t>
            </a:r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выявить представление об окружающем мире;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уточнить знания о геометрических фигурах, цвете, временах года и т.д.;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определить уровень познавательных психических процессов;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выяснить коммуникативные способности детей, словарный запас, разговорную речь детей.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</a:rPr>
              <a:t>Целевая аудитория</a:t>
            </a:r>
            <a:r>
              <a:rPr lang="ru-RU" dirty="0">
                <a:solidFill>
                  <a:prstClr val="black"/>
                </a:solidFill>
              </a:rPr>
              <a:t>: обучающиеся 6-летнего возраста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</a:rPr>
              <a:t>Концепция деятельности: </a:t>
            </a:r>
            <a:r>
              <a:rPr lang="ru-RU" dirty="0">
                <a:solidFill>
                  <a:prstClr val="black"/>
                </a:solidFill>
              </a:rPr>
              <a:t>внедрение современных технологий (ИКТ), использование в работе дифференцированного подхода, использование интерактивных методов.</a:t>
            </a:r>
          </a:p>
        </p:txBody>
      </p:sp>
    </p:spTree>
    <p:extLst>
      <p:ext uri="{BB962C8B-B14F-4D97-AF65-F5344CB8AC3E}">
        <p14:creationId xmlns:p14="http://schemas.microsoft.com/office/powerpoint/2010/main" val="17919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a5b0a3085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724127" y="1844824"/>
            <a:ext cx="3419872" cy="3780059"/>
          </a:xfrm>
          <a:prstGeom prst="rect">
            <a:avLst/>
          </a:prstGeom>
        </p:spPr>
      </p:pic>
      <p:pic>
        <p:nvPicPr>
          <p:cNvPr id="5" name="sunshine-days-20240418-d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4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928" y="4998034"/>
            <a:ext cx="609600" cy="6096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467544" y="476672"/>
            <a:ext cx="5472608" cy="1944216"/>
          </a:xfrm>
          <a:prstGeom prst="wedgeRoundRectCallout">
            <a:avLst>
              <a:gd name="adj1" fmla="val 67370"/>
              <a:gd name="adj2" fmla="val 82850"/>
              <a:gd name="adj3" fmla="val 16667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/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- Привет! Меня зовут Тимошка. Я приглашаю тебя поиграть. У меня есть для тебя интересные задания. Нажми на меня. Давай играть!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296" y="3861048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" y="3212976"/>
            <a:ext cx="528406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606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a5b0a3085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632"/>
            <a:ext cx="1694901" cy="20981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4901" y="260648"/>
            <a:ext cx="6981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Назови фигуры, которые ты видишь перед собой. Покажи прямоугольник. Найди и покажи все четырехугольники. Найди и покажи все многоугольники. Покажи круг и овал. Чем круг отличается от овала?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844348" y="1905862"/>
            <a:ext cx="1701105" cy="1498476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2001791"/>
            <a:ext cx="1401444" cy="1402547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7442" y="2037378"/>
            <a:ext cx="2140273" cy="137194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76256" y="1974189"/>
            <a:ext cx="1728192" cy="15841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7544" y="4228463"/>
            <a:ext cx="2520280" cy="1296144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3392996" y="3733535"/>
            <a:ext cx="2286000" cy="2143737"/>
          </a:xfrm>
          <a:prstGeom prst="diamond">
            <a:avLst/>
          </a:prstGeom>
          <a:solidFill>
            <a:schemeClr val="accent2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6084168" y="3983566"/>
            <a:ext cx="1944216" cy="1541041"/>
          </a:xfrm>
          <a:prstGeom prst="hexagon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1636" y="122281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ОСНОВНЫЕ ЦВЕТА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645" y="1347443"/>
            <a:ext cx="489405" cy="48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a5b0a3085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96336" y="4220585"/>
            <a:ext cx="1835695" cy="2029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Когда это бывает?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Администратор\Desktop\1327223004_00004a7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3988" y="753065"/>
            <a:ext cx="3348372" cy="2603927"/>
          </a:xfrm>
          <a:prstGeom prst="rect">
            <a:avLst/>
          </a:prstGeom>
          <a:solidFill>
            <a:sysClr val="windowText" lastClr="000000"/>
          </a:solidFill>
          <a:ln w="28575">
            <a:solidFill>
              <a:sysClr val="windowText" lastClr="000000"/>
            </a:solidFill>
          </a:ln>
        </p:spPr>
      </p:pic>
      <p:pic>
        <p:nvPicPr>
          <p:cNvPr id="6" name="Picture 2" descr="C:\Users\Администратор\Desktop\1343372552_um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593897"/>
            <a:ext cx="3506860" cy="2664296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</p:pic>
      <p:pic>
        <p:nvPicPr>
          <p:cNvPr id="7" name="Picture 3" descr="C:\Users\Администратор\Desktop\времена года и счастье_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769350"/>
            <a:ext cx="3506860" cy="2642064"/>
          </a:xfrm>
          <a:prstGeom prst="rect">
            <a:avLst/>
          </a:prstGeom>
          <a:solidFill>
            <a:sysClr val="windowText" lastClr="000000"/>
          </a:solidFill>
          <a:ln w="28575">
            <a:solidFill>
              <a:sysClr val="windowText" lastClr="000000"/>
            </a:solidFill>
          </a:ln>
        </p:spPr>
      </p:pic>
      <p:pic>
        <p:nvPicPr>
          <p:cNvPr id="8" name="Picture 5" descr="C:\Users\Администратор\Desktop\71137710_10_Vesennie_primetu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3988" y="3593897"/>
            <a:ext cx="3348372" cy="2655722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8575">
            <a:solidFill>
              <a:sysClr val="windowText" lastClr="000000"/>
            </a:solidFill>
          </a:ln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09383" y="280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ьная выноска 9"/>
          <p:cNvSpPr/>
          <p:nvPr/>
        </p:nvSpPr>
        <p:spPr>
          <a:xfrm>
            <a:off x="1238899" y="260648"/>
            <a:ext cx="5246403" cy="1512167"/>
          </a:xfrm>
          <a:prstGeom prst="wedgeEllipseCallout">
            <a:avLst>
              <a:gd name="adj1" fmla="val 69823"/>
              <a:gd name="adj2" fmla="val 705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aa5b0a3085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64287" y="332656"/>
            <a:ext cx="1872209" cy="2261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7092280" cy="5013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1653" y="478122"/>
            <a:ext cx="4556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Рассмотри рисунки. Когда это бывает?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Составь предложение со словом «утро»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Перечисли названия времени суток в обратном порядке. </a:t>
            </a:r>
            <a:endParaRPr lang="ru-RU" sz="1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5591" y="2567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7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2699792" y="188640"/>
            <a:ext cx="3888432" cy="1368152"/>
          </a:xfrm>
          <a:prstGeom prst="wedgeRoundRectCallout">
            <a:avLst>
              <a:gd name="adj1" fmla="val -86096"/>
              <a:gd name="adj2" fmla="val -797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aa5b0a3085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632"/>
            <a:ext cx="1694901" cy="2098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420888"/>
            <a:ext cx="8316416" cy="2455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260648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Какие ты знаешь дни недели?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Какой сегодня день?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 какой будет завтра?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Сколько всего дней в неделе?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2946" y="137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>
            <a:off x="4716016" y="260648"/>
            <a:ext cx="3816424" cy="2880320"/>
          </a:xfrm>
          <a:prstGeom prst="wedgeEllipseCallout">
            <a:avLst>
              <a:gd name="adj1" fmla="val 33998"/>
              <a:gd name="adj2" fmla="val 8753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2201" r="3490" b="2751"/>
          <a:stretch/>
        </p:blipFill>
        <p:spPr>
          <a:xfrm>
            <a:off x="179512" y="764704"/>
            <a:ext cx="4320480" cy="5400600"/>
          </a:xfrm>
          <a:prstGeom prst="rect">
            <a:avLst/>
          </a:prstGeom>
        </p:spPr>
      </p:pic>
      <p:pic>
        <p:nvPicPr>
          <p:cNvPr id="3" name="Рисунок 2" descr="aa5b0a3085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380312" y="3645024"/>
            <a:ext cx="1872209" cy="2261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764704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Рассмотри рисунок. Скажи, что находится впереди мальчика, сзади, справа от него, слева?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Что держит мальчик в правой руке, что - в левой?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7440" y="4147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6064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Назови ласково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9411"/>
            <a:ext cx="2375702" cy="1371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36" y="1464990"/>
            <a:ext cx="1653038" cy="954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64" y="836712"/>
            <a:ext cx="2930488" cy="1732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614090"/>
            <a:ext cx="1681805" cy="949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9" y="2592203"/>
            <a:ext cx="2918230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65318"/>
            <a:ext cx="1861147" cy="1492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499103"/>
            <a:ext cx="2208150" cy="2208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80" y="5085184"/>
            <a:ext cx="1502296" cy="1502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96" y="2775452"/>
            <a:ext cx="1822509" cy="18409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51" y="3375357"/>
            <a:ext cx="1112509" cy="1123746"/>
          </a:xfrm>
          <a:prstGeom prst="rect">
            <a:avLst/>
          </a:prstGeom>
        </p:spPr>
      </p:pic>
      <p:pic>
        <p:nvPicPr>
          <p:cNvPr id="13" name="Рисунок 12" descr="aa5b0a30851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092" y="4591800"/>
            <a:ext cx="1694901" cy="2098195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9425" y="5836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259</Words>
  <Application>Microsoft Office PowerPoint</Application>
  <PresentationFormat>Экран (4:3)</PresentationFormat>
  <Paragraphs>54</Paragraphs>
  <Slides>18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Enigma</dc:creator>
  <cp:lastModifiedBy>Юлия Юдакова</cp:lastModifiedBy>
  <cp:revision>57</cp:revision>
  <dcterms:created xsi:type="dcterms:W3CDTF">2018-10-21T10:24:11Z</dcterms:created>
  <dcterms:modified xsi:type="dcterms:W3CDTF">2025-03-30T17:10:06Z</dcterms:modified>
</cp:coreProperties>
</file>