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83" r:id="rId3"/>
    <p:sldId id="257" r:id="rId4"/>
    <p:sldId id="280" r:id="rId5"/>
    <p:sldId id="258" r:id="rId6"/>
    <p:sldId id="281" r:id="rId7"/>
    <p:sldId id="285" r:id="rId8"/>
    <p:sldId id="286" r:id="rId9"/>
    <p:sldId id="287" r:id="rId10"/>
    <p:sldId id="288" r:id="rId11"/>
    <p:sldId id="289" r:id="rId12"/>
    <p:sldId id="291" r:id="rId13"/>
    <p:sldId id="292" r:id="rId14"/>
    <p:sldId id="293" r:id="rId15"/>
    <p:sldId id="295" r:id="rId16"/>
    <p:sldId id="296" r:id="rId17"/>
    <p:sldId id="29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A5DF20-BF56-4E76-9200-241198979938}">
          <p14:sldIdLst>
            <p14:sldId id="256"/>
            <p14:sldId id="283"/>
            <p14:sldId id="257"/>
            <p14:sldId id="280"/>
            <p14:sldId id="258"/>
            <p14:sldId id="281"/>
            <p14:sldId id="285"/>
            <p14:sldId id="286"/>
            <p14:sldId id="287"/>
            <p14:sldId id="288"/>
            <p14:sldId id="289"/>
            <p14:sldId id="291"/>
            <p14:sldId id="292"/>
            <p14:sldId id="293"/>
            <p14:sldId id="295"/>
            <p14:sldId id="296"/>
            <p14:sldId id="29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FC1"/>
    <a:srgbClr val="5A4C5C"/>
    <a:srgbClr val="0F1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CF93E-8311-472A-8EDF-E8AB8C2752C3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06E25-3A58-4A00-A671-CA58F9FCEF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6E25-3A58-4A00-A671-CA58F9FCEF5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4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C0F98-406F-67AD-D44B-1119AEE38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9D73DAD-545B-E2C2-F271-6381C7ED6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650A9F0-B32D-06EE-ADBF-C8B63F54B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F03410-F275-CF85-B876-872166A98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06E25-3A58-4A00-A671-CA58F9FCEF5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0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E861-52CA-451A-9EEF-7246C393146A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AC16-4F7C-450F-9B61-4871A23B5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E861-52CA-451A-9EEF-7246C393146A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AC16-4F7C-450F-9B61-4871A23B5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E861-52CA-451A-9EEF-7246C393146A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AC16-4F7C-450F-9B61-4871A23B5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E861-52CA-451A-9EEF-7246C393146A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AC16-4F7C-450F-9B61-4871A23B5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E861-52CA-451A-9EEF-7246C393146A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AC16-4F7C-450F-9B61-4871A23B5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E861-52CA-451A-9EEF-7246C393146A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AC16-4F7C-450F-9B61-4871A23B5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E861-52CA-451A-9EEF-7246C393146A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AC16-4F7C-450F-9B61-4871A23B5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E861-52CA-451A-9EEF-7246C393146A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AC16-4F7C-450F-9B61-4871A23B5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E861-52CA-451A-9EEF-7246C393146A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AC16-4F7C-450F-9B61-4871A23B5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E861-52CA-451A-9EEF-7246C393146A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AC16-4F7C-450F-9B61-4871A23B5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E861-52CA-451A-9EEF-7246C393146A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AC16-4F7C-450F-9B61-4871A23B5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65FE861-52CA-451A-9EEF-7246C393146A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04AC16-4F7C-450F-9B61-4871A23B5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873365A4-E255-AE3E-1D03-E89788557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7AEE1-754C-503A-0F28-2A6018BEAA59}"/>
              </a:ext>
            </a:extLst>
          </p:cNvPr>
          <p:cNvSpPr txBox="1"/>
          <p:nvPr/>
        </p:nvSpPr>
        <p:spPr>
          <a:xfrm>
            <a:off x="685800" y="2209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МБУДО «Касторенский Дом детского творчества»</a:t>
            </a:r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1F2868-898C-82BB-97F5-23742E876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134398"/>
            <a:ext cx="2247900" cy="899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FE4F81-2134-C310-DC67-EF218BE5D7A1}"/>
              </a:ext>
            </a:extLst>
          </p:cNvPr>
          <p:cNvSpPr txBox="1"/>
          <p:nvPr/>
        </p:nvSpPr>
        <p:spPr>
          <a:xfrm flipH="1">
            <a:off x="1143000" y="3155664"/>
            <a:ext cx="723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«Технологии работы с детьми ОВЗ»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E6114-C1C1-13C2-80C9-C46C38070F03}"/>
              </a:ext>
            </a:extLst>
          </p:cNvPr>
          <p:cNvSpPr txBox="1"/>
          <p:nvPr/>
        </p:nvSpPr>
        <p:spPr>
          <a:xfrm>
            <a:off x="762000" y="54102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Авторы: методист МОЦ Абросимова Олеся Александровна,</a:t>
            </a:r>
          </a:p>
          <a:p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Кабанова Татьяна Николаевна</a:t>
            </a:r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0D8EA985-210F-C738-9043-8FD4D3B5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3653589"/>
            <a:ext cx="3695700" cy="160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68845-7A11-22F9-CC77-40E4422C1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7EBA5C2D-0103-859D-E47B-043B90B5B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BD21CE73-D143-9574-2BD6-11B4C0A4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99978"/>
            <a:ext cx="1812305" cy="127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4D5A5D-3378-7E4E-595E-EB8A2DDAAA59}"/>
              </a:ext>
            </a:extLst>
          </p:cNvPr>
          <p:cNvSpPr txBox="1"/>
          <p:nvPr/>
        </p:nvSpPr>
        <p:spPr>
          <a:xfrm>
            <a:off x="914400" y="533400"/>
            <a:ext cx="655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Помогайте ребенку почувствовать свою интеллектуальную состоятельность.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CDD73-7F76-21DE-0290-12A74C09D924}"/>
              </a:ext>
            </a:extLst>
          </p:cNvPr>
          <p:cNvSpPr txBox="1"/>
          <p:nvPr/>
        </p:nvSpPr>
        <p:spPr>
          <a:xfrm>
            <a:off x="2286001" y="1524000"/>
            <a:ext cx="586739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Отмечайте достижения ребенка, а не неудачи.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Концентрируйте внимание на уже достигнутых в прошлом успехах (на прошлом занятии ты смог сделать..., сможешь и сейчас).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ребенку возможность делать выбор, решать самому, высказывать свою точку зрения.</a:t>
            </a:r>
          </a:p>
        </p:txBody>
      </p:sp>
    </p:spTree>
    <p:extLst>
      <p:ext uri="{BB962C8B-B14F-4D97-AF65-F5344CB8AC3E}">
        <p14:creationId xmlns:p14="http://schemas.microsoft.com/office/powerpoint/2010/main" val="9866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96EAA-899F-2403-F2A0-730BE832A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40E915E8-9A64-496A-DAB2-EE5046CA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54CD51-92D7-E363-0FF6-5062CDD89F63}"/>
              </a:ext>
            </a:extLst>
          </p:cNvPr>
          <p:cNvSpPr txBox="1"/>
          <p:nvPr/>
        </p:nvSpPr>
        <p:spPr>
          <a:xfrm>
            <a:off x="1024139" y="381000"/>
            <a:ext cx="670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в коррекционной работе с детьми с ОВЗ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54EEE-651C-C9F9-C885-F5A312CB89CC}"/>
              </a:ext>
            </a:extLst>
          </p:cNvPr>
          <p:cNvSpPr txBox="1"/>
          <p:nvPr/>
        </p:nvSpPr>
        <p:spPr>
          <a:xfrm>
            <a:off x="2362200" y="1828800"/>
            <a:ext cx="53675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Музыкотерапия.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Хромотерапия или Цветотерапия.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Куклотерапия.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Сказкотерапия.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Игровая терапия.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ИКТ для детей с ОВЗ.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AAC27AA3-7AE2-F534-E488-49501BCC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36819"/>
            <a:ext cx="3360323" cy="189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4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7E6E3-3524-41D9-8818-B21756CD4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228115BB-F132-3FE1-3AAE-1D3BF61A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D2C361-0150-F51A-572B-A55B0E7BD9EC}"/>
              </a:ext>
            </a:extLst>
          </p:cNvPr>
          <p:cNvSpPr txBox="1"/>
          <p:nvPr/>
        </p:nvSpPr>
        <p:spPr>
          <a:xfrm>
            <a:off x="1371600" y="533400"/>
            <a:ext cx="6324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Музыкотерапия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это лекарство, которое слушают.  Самый большой эффект от музыки – это профилактика и лечение нервно-психических заболеваний.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2BCBD-C72A-AAA0-B45A-7C216371EE25}"/>
              </a:ext>
            </a:extLst>
          </p:cNvPr>
          <p:cNvSpPr txBox="1"/>
          <p:nvPr/>
        </p:nvSpPr>
        <p:spPr>
          <a:xfrm>
            <a:off x="2514600" y="3276600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</a:t>
            </a: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ера</a:t>
            </a:r>
            <a:r>
              <a:rPr lang="ru-RU" sz="20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лечение цветом. Ученые доказали, что, изменяя световой и цветовой режимы, можно воздействовать на функции вегетативной нервной системы, эндокринных желез и другие жизненно важные органы и процессы в организме.</a:t>
            </a:r>
          </a:p>
        </p:txBody>
      </p:sp>
      <p:pic>
        <p:nvPicPr>
          <p:cNvPr id="9" name="Picture 8" descr="Picture background">
            <a:extLst>
              <a:ext uri="{FF2B5EF4-FFF2-40B4-BE49-F238E27FC236}">
                <a16:creationId xmlns:a16="http://schemas.microsoft.com/office/drawing/2014/main" id="{83DA352D-37B5-30C6-AE6C-00DF3A4B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97923"/>
            <a:ext cx="20955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67757B7A-77E1-721E-9BFC-975281932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5658"/>
            <a:ext cx="2914650" cy="183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4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94BC9-276D-5FE2-94BB-C22C10D90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B7D7DF7D-2F95-8425-552F-D1818C343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47" y="-39016"/>
            <a:ext cx="9196021" cy="68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BB2F1-B47A-DF69-BA08-D1F6CB15A39C}"/>
              </a:ext>
            </a:extLst>
          </p:cNvPr>
          <p:cNvSpPr txBox="1"/>
          <p:nvPr/>
        </p:nvSpPr>
        <p:spPr>
          <a:xfrm>
            <a:off x="1219200" y="381000"/>
            <a:ext cx="6019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Куклотерапия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это раздел частной психотерапии (арттерапии), использующий в качестве основного приема психокоррекционного воздействия куклу, как промежуточный объект взаимодействия ребенка и взрослого.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EC908-5D7B-1A3C-550D-F838903F58EE}"/>
              </a:ext>
            </a:extLst>
          </p:cNvPr>
          <p:cNvSpPr txBox="1"/>
          <p:nvPr/>
        </p:nvSpPr>
        <p:spPr>
          <a:xfrm>
            <a:off x="3124200" y="4648200"/>
            <a:ext cx="5943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помочь ликвидировать болезненные переживания, укрепить психическое здоровье, улучшить социальную адаптацию, развить самосознание, разрешить конфликты в условиях коллективной творческой деятельности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6152" name="Picture 8" descr="Picture background">
            <a:extLst>
              <a:ext uri="{FF2B5EF4-FFF2-40B4-BE49-F238E27FC236}">
                <a16:creationId xmlns:a16="http://schemas.microsoft.com/office/drawing/2014/main" id="{651BD551-BD63-DC71-DAF7-5650F7FB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icture background">
            <a:extLst>
              <a:ext uri="{FF2B5EF4-FFF2-40B4-BE49-F238E27FC236}">
                <a16:creationId xmlns:a16="http://schemas.microsoft.com/office/drawing/2014/main" id="{16E22D94-CAE2-C964-50F5-3EC614199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69858"/>
            <a:ext cx="2805634" cy="20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0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693D5-F0F5-A193-668D-F6548518D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64055CC6-FA35-6778-B7E1-53422C49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0"/>
            <a:ext cx="9151374" cy="691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>
            <a:extLst>
              <a:ext uri="{FF2B5EF4-FFF2-40B4-BE49-F238E27FC236}">
                <a16:creationId xmlns:a16="http://schemas.microsoft.com/office/drawing/2014/main" id="{EC4D9870-298F-C1D7-94E4-D845FE0A6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799"/>
            <a:ext cx="4262284" cy="470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66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A2AE6-3141-D0D7-8FC2-A88772A69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49581178-2CF5-975B-D689-18068187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021" cy="68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F92C7E-C074-394A-950E-8669E6475C99}"/>
              </a:ext>
            </a:extLst>
          </p:cNvPr>
          <p:cNvSpPr txBox="1"/>
          <p:nvPr/>
        </p:nvSpPr>
        <p:spPr>
          <a:xfrm>
            <a:off x="1143000" y="381000"/>
            <a:ext cx="6553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</a:t>
            </a:r>
            <a:r>
              <a:rPr lang="ru-RU" sz="20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с ограниченными возможностями здоровья (ОВЗ) 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метод психолого-педагогической помощи, который использует игровые технологии для развития и коррекции различных психических и физических функций ребёнка.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4D441-F962-7627-ABC4-5FD1EFDD5945}"/>
              </a:ext>
            </a:extLst>
          </p:cNvPr>
          <p:cNvSpPr txBox="1"/>
          <p:nvPr/>
        </p:nvSpPr>
        <p:spPr>
          <a:xfrm>
            <a:off x="2895600" y="4800600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</a:t>
            </a:r>
            <a:r>
              <a:rPr lang="ru-RU" sz="20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игротерапии</a:t>
            </a:r>
            <a:r>
              <a:rPr lang="ru-RU" sz="20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создание условий, способствующих развитию у детей с ОВЗ познавательных возможностей, коммуникативных умений и эмоциональной сферы.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5FA1B52A-EB41-19DB-8228-4B76CFEAB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84439"/>
            <a:ext cx="1981200" cy="242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icture background">
            <a:extLst>
              <a:ext uri="{FF2B5EF4-FFF2-40B4-BE49-F238E27FC236}">
                <a16:creationId xmlns:a16="http://schemas.microsoft.com/office/drawing/2014/main" id="{9250328D-BF19-C9A8-4FEF-167D231E7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88244"/>
            <a:ext cx="2574525" cy="193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38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271CA-4405-B6D6-17B6-F47001ACE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1E786709-15E3-F214-5211-AA5AACAF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530"/>
            <a:ext cx="9151374" cy="68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B1303-1648-E2F4-6863-B441AFE15719}"/>
              </a:ext>
            </a:extLst>
          </p:cNvPr>
          <p:cNvSpPr txBox="1"/>
          <p:nvPr/>
        </p:nvSpPr>
        <p:spPr>
          <a:xfrm>
            <a:off x="1371600" y="457201"/>
            <a:ext cx="6324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Новые информационные технологии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технологии, использующие специальные технические информационные средства (ИКТ, аудио, кино, видео).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A88BB-B4C6-B925-0F61-6446BE3FB239}"/>
              </a:ext>
            </a:extLst>
          </p:cNvPr>
          <p:cNvSpPr txBox="1"/>
          <p:nvPr/>
        </p:nvSpPr>
        <p:spPr>
          <a:xfrm>
            <a:off x="2667000" y="1981200"/>
            <a:ext cx="56388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умений работать с информацией, развитие коммуникативных способностей.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личности «информационного общества».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Предоставление ребенку возможности для усвоения такого объема учебного материала, сколько он может усвоить.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исследовательских умений, умений принимать оптимальные решения.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700B5C39-B590-4452-0787-1B5D89C2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77" y="5534561"/>
            <a:ext cx="2520836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10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1ED53-2859-12E2-A761-FF4ED2532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06F87DB2-0042-DDC4-9D27-93ACF76BF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530"/>
            <a:ext cx="9151374" cy="68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543127-36B1-DE87-7371-E0DABEED2AFB}"/>
              </a:ext>
            </a:extLst>
          </p:cNvPr>
          <p:cNvSpPr txBox="1"/>
          <p:nvPr/>
        </p:nvSpPr>
        <p:spPr>
          <a:xfrm>
            <a:off x="1219200" y="304801"/>
            <a:ext cx="6629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350FC1"/>
                </a:solidFill>
                <a:latin typeface="Times New Roman" panose="02020603050405020304" pitchFamily="18" charset="0"/>
                <a:cs typeface="Times New Roman" pitchFamily="18" charset="0"/>
              </a:rPr>
              <a:t>Педагогика сотрудничества</a:t>
            </a:r>
            <a:r>
              <a:rPr lang="ru-RU" sz="2000" i="1" dirty="0">
                <a:solidFill>
                  <a:srgbClr val="350F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50FC1"/>
                </a:solidFill>
                <a:latin typeface="Times New Roman" pitchFamily="18" charset="0"/>
                <a:cs typeface="Times New Roman" pitchFamily="18" charset="0"/>
              </a:rPr>
              <a:t>предполагает гуманное отношение к детям, которое включает: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50FC1"/>
                </a:solidFill>
                <a:latin typeface="Times New Roman" pitchFamily="18" charset="0"/>
                <a:cs typeface="Times New Roman" pitchFamily="18" charset="0"/>
              </a:rPr>
              <a:t>заинтересованность педагога в их судьбе;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50FC1"/>
                </a:solidFill>
                <a:latin typeface="Times New Roman" pitchFamily="18" charset="0"/>
                <a:cs typeface="Times New Roman" pitchFamily="18" charset="0"/>
              </a:rPr>
              <a:t>сотрудничество, общение, отсутствие принуждения, наказания, оценивания, запретов, угнетающих личность;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50FC1"/>
                </a:solidFill>
                <a:latin typeface="Times New Roman" pitchFamily="18" charset="0"/>
                <a:cs typeface="Times New Roman" pitchFamily="18" charset="0"/>
              </a:rPr>
              <a:t>отношение к ребенку как к уникальной личности («в каждом ребенке – чудо»);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50FC1"/>
                </a:solidFill>
                <a:latin typeface="Times New Roman" pitchFamily="18" charset="0"/>
                <a:cs typeface="Times New Roman" pitchFamily="18" charset="0"/>
              </a:rPr>
              <a:t>терпимость к детским недостаткам, веру в ребенка и в его силы («все дети талантливы»).</a:t>
            </a: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C9E12015-23CD-990E-9EFF-30EDDB41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1"/>
            <a:ext cx="6019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59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5E87233E-8403-1D3C-B966-D8D6D559C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332AB-5EAA-D95A-4B36-FA3E98E2A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A022A63C-4D50-39F0-AC3C-4B1F24981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Picture background">
            <a:extLst>
              <a:ext uri="{FF2B5EF4-FFF2-40B4-BE49-F238E27FC236}">
                <a16:creationId xmlns:a16="http://schemas.microsoft.com/office/drawing/2014/main" id="{5A1B676F-D517-6D66-7656-A6751CA28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06" y="3239510"/>
            <a:ext cx="4649632" cy="20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9BD8E7-F874-FAE5-8421-20CF4A60DEE9}"/>
              </a:ext>
            </a:extLst>
          </p:cNvPr>
          <p:cNvSpPr txBox="1"/>
          <p:nvPr/>
        </p:nvSpPr>
        <p:spPr>
          <a:xfrm>
            <a:off x="1008009" y="381000"/>
            <a:ext cx="64401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не может учиться так, как мы учим, может быть, мы должны учить так, как он умеет. </a:t>
            </a:r>
          </a:p>
          <a:p>
            <a:pPr algn="just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Ignasio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Estrada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(испанский художник, педагог)</a:t>
            </a:r>
          </a:p>
        </p:txBody>
      </p:sp>
    </p:spTree>
    <p:extLst>
      <p:ext uri="{BB962C8B-B14F-4D97-AF65-F5344CB8AC3E}">
        <p14:creationId xmlns:p14="http://schemas.microsoft.com/office/powerpoint/2010/main" val="225853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9A0369C4-8DAB-02E0-67F0-8E49C33F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AF9B28-664B-DD08-E31D-C6CDE5FB9005}"/>
              </a:ext>
            </a:extLst>
          </p:cNvPr>
          <p:cNvSpPr txBox="1"/>
          <p:nvPr/>
        </p:nvSpPr>
        <p:spPr>
          <a:xfrm>
            <a:off x="1219200" y="6096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ОБУЧЕНИЯ ДЕТЕЙ С ОГРАНИЧЕННЫМИ ВОЗМОЖНОСТЯМИ ЗДОРОВЬЯ (ОВЗ)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 </a:t>
            </a:r>
            <a:endParaRPr lang="ru-RU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8F7A5-080E-9A5E-EE46-DC00527CA1EC}"/>
              </a:ext>
            </a:extLst>
          </p:cNvPr>
          <p:cNvSpPr txBox="1"/>
          <p:nvPr/>
        </p:nvSpPr>
        <p:spPr>
          <a:xfrm>
            <a:off x="2438400" y="2009663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целенаправленное, последовательно изменяющееся взаимодействие педагога и обучающегося, в ходе которого решаются задачи образования,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воспитания и общего развития.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Picture 8" descr="Picture background">
            <a:extLst>
              <a:ext uri="{FF2B5EF4-FFF2-40B4-BE49-F238E27FC236}">
                <a16:creationId xmlns:a16="http://schemas.microsoft.com/office/drawing/2014/main" id="{3884074F-8D77-4329-FD34-6F60BB9D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29" y="4724400"/>
            <a:ext cx="4632223" cy="201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3FE63-338E-CF76-ECD8-AC10088CA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77E2986A-27CD-FBC2-5B35-A8CB28532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2A4F23-E760-2F3B-5EA5-B5F27F24DCF9}"/>
              </a:ext>
            </a:extLst>
          </p:cNvPr>
          <p:cNvSpPr txBox="1"/>
          <p:nvPr/>
        </p:nvSpPr>
        <p:spPr>
          <a:xfrm>
            <a:off x="1143000" y="609599"/>
            <a:ext cx="7239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Правовые документы,</a:t>
            </a:r>
            <a:b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отражающие социальную поддержку детей </a:t>
            </a:r>
            <a:b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здоровья:</a:t>
            </a:r>
            <a:b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7C5EF4-CE03-9E06-CE22-47EAD0FA5659}"/>
              </a:ext>
            </a:extLst>
          </p:cNvPr>
          <p:cNvSpPr txBox="1"/>
          <p:nvPr/>
        </p:nvSpPr>
        <p:spPr>
          <a:xfrm>
            <a:off x="2438400" y="2788858"/>
            <a:ext cx="6324600" cy="156966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Всеобщая декларация прав человека.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Декларация прав инвалидов.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Декларация прав умственно-отсталых лиц.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3061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8CCC6737-07D5-1332-DC01-4EFE986F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7677BE-7599-ACB1-DBFC-2A3BD5006A55}"/>
              </a:ext>
            </a:extLst>
          </p:cNvPr>
          <p:cNvSpPr txBox="1"/>
          <p:nvPr/>
        </p:nvSpPr>
        <p:spPr>
          <a:xfrm>
            <a:off x="990600" y="381000"/>
            <a:ext cx="70103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Законодательные документы,</a:t>
            </a:r>
            <a:b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отражающие вопросы, </a:t>
            </a:r>
            <a:b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связанные с обеспечением надлежащих условий </a:t>
            </a:r>
            <a:b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обучения и воспитания детей </a:t>
            </a:r>
            <a:b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отклонениями в развитии: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42850-D7E8-CD3A-C700-788FFB6681E8}"/>
              </a:ext>
            </a:extLst>
          </p:cNvPr>
          <p:cNvSpPr txBox="1"/>
          <p:nvPr/>
        </p:nvSpPr>
        <p:spPr>
          <a:xfrm>
            <a:off x="2666999" y="2689322"/>
            <a:ext cx="6324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Конституция РФ.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Закон РФ «Об образовании».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Закон «Об образовании» утверждает государственные гарантии на получение образования лицам с отклонениями в развитии и гарантирует им: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и обучение;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социальную адаптацию и интеграцию в общество.</a:t>
            </a:r>
          </a:p>
          <a:p>
            <a:endParaRPr lang="ru-RU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85863-771D-0FCD-AFE1-85BABAE51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0EEEAEE5-EBCA-486B-F4BE-356327F3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BBCA59-2373-8490-6A61-03BFD6AB0B90}"/>
              </a:ext>
            </a:extLst>
          </p:cNvPr>
          <p:cNvSpPr txBox="1"/>
          <p:nvPr/>
        </p:nvSpPr>
        <p:spPr>
          <a:xfrm>
            <a:off x="990600" y="304801"/>
            <a:ext cx="67055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 решении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коллегии Министерства образования РФ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от 18.01.2000г. №1-2 говорится: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D18B9-52F0-5332-778D-B2ED69726755}"/>
              </a:ext>
            </a:extLst>
          </p:cNvPr>
          <p:cNvSpPr txBox="1"/>
          <p:nvPr/>
        </p:nvSpPr>
        <p:spPr>
          <a:xfrm>
            <a:off x="2133600" y="1412796"/>
            <a:ext cx="6019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«О повышении роли системы дополнительного образования в работе с детьми с ограниченными возможностями здоровья», что основная задача, стоящая перед государством и обществом в целом в отношении детей данной категории, - создание надлежащих условий и оказание помощи в их социальной реабилитации и адаптации, к подготовке к полноценной жизни в обществе.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93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4008E-5618-D8FC-7FAB-B2BCB34A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B6C9B74-2B51-D7BC-B602-9967E3EB3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7CADAF-FBA3-FFAD-C069-8623A66C5EA8}"/>
              </a:ext>
            </a:extLst>
          </p:cNvPr>
          <p:cNvSpPr txBox="1"/>
          <p:nvPr/>
        </p:nvSpPr>
        <p:spPr>
          <a:xfrm>
            <a:off x="685801" y="1219200"/>
            <a:ext cx="76962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Коллегия, в частности, обращает особое внимание на:</a:t>
            </a:r>
          </a:p>
          <a:p>
            <a:pPr algn="ctr"/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интеграцию детей с ограниченными возможностями здоровья в среду здоровых сверстников;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допрофессиональную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подготовку детей с ОВЗ в целях обеспечения их социальной незащищенности;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разработать систему мер по активизации работы с детьми с ОВЗ в учреждениях дополнительного образования детей;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усилить взаимодействие образовательных учреждений с семьями детей с ОВЗ;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активнее вовлекать детей с ОВЗ в подготовку и проведение массовых мероприятий с обучающимися,  участие в конкурсах, смотрах, фестивалях, соревнованиях, олимпиадах и других формах дополнительного образования на муниципальном, федеральном и международном уровнях.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Picture 8" descr="Picture background">
            <a:extLst>
              <a:ext uri="{FF2B5EF4-FFF2-40B4-BE49-F238E27FC236}">
                <a16:creationId xmlns:a16="http://schemas.microsoft.com/office/drawing/2014/main" id="{2A000619-6FF0-A5C8-0FB8-DC87E446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702" y="5360269"/>
            <a:ext cx="1283329" cy="5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9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C2873-AA03-DFC4-47C7-9249A3D09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7AE03119-BFDE-2E5C-6444-AE0DD233A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70D273-CDCE-0FB9-5F6E-2D35A1B1A37B}"/>
              </a:ext>
            </a:extLst>
          </p:cNvPr>
          <p:cNvSpPr txBox="1"/>
          <p:nvPr/>
        </p:nvSpPr>
        <p:spPr>
          <a:xfrm>
            <a:off x="1447800" y="228600"/>
            <a:ext cx="601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 педагогу по  проблеме социально-педагогической поддержки развития личности ребенка с ОВЗ: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44DD1-9C3C-5D79-7312-010928E6792E}"/>
              </a:ext>
            </a:extLst>
          </p:cNvPr>
          <p:cNvSpPr txBox="1"/>
          <p:nvPr/>
        </p:nvSpPr>
        <p:spPr>
          <a:xfrm>
            <a:off x="2246670" y="1897907"/>
            <a:ext cx="6019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Относитесь к ребенку спокойно и доброжелательно, так же, как к другим детям.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Учитывайте индивидуальные возможности и особенности ребенка при выборе форм, методов, приемов работы на занятии.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Сравнивайте ребенка с ним самим, а не с другими детьми.</a:t>
            </a: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E6153E55-FD47-09B9-6DF5-73D8727A1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35604"/>
            <a:ext cx="3429000" cy="18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21DCA-D0A7-D367-70F8-964A35CFF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1F98B491-2A70-DF13-BD4D-3F4FCE2A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80359A-6DFA-514E-EEC1-88C04E7BCD3B}"/>
              </a:ext>
            </a:extLst>
          </p:cNvPr>
          <p:cNvSpPr txBox="1"/>
          <p:nvPr/>
        </p:nvSpPr>
        <p:spPr>
          <a:xfrm>
            <a:off x="1143000" y="762000"/>
            <a:ext cx="7010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 ребенка субъективное переживание успеха.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1A700-B8ED-C75F-0454-66CE4AB358FD}"/>
              </a:ext>
            </a:extLst>
          </p:cNvPr>
          <p:cNvSpPr txBox="1"/>
          <p:nvPr/>
        </p:nvSpPr>
        <p:spPr>
          <a:xfrm>
            <a:off x="2362200" y="1981200"/>
            <a:ext cx="6172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</a:p>
          <a:p>
            <a:pPr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страха - «Ничего страшного...»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Авансирование - «У тебя получится...», «Ты сможешь...»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это искренне и уверенно.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оценка детали - «Вот эта часть у тебя получилась замечательно...»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(«Сегодня ты  отвечал на вопросы и т.д.»)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DFF0FF0-4EA0-68CD-122F-F815AB12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99978"/>
            <a:ext cx="1812305" cy="127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97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908</TotalTime>
  <Words>853</Words>
  <Application>Microsoft Office PowerPoint</Application>
  <PresentationFormat>Экран (4:3)</PresentationFormat>
  <Paragraphs>79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Ровесник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работы  с детьми ОВЗ</dc:title>
  <dc:creator>Татьяна</dc:creator>
  <cp:lastModifiedBy>User</cp:lastModifiedBy>
  <cp:revision>34</cp:revision>
  <dcterms:created xsi:type="dcterms:W3CDTF">2011-03-25T03:17:16Z</dcterms:created>
  <dcterms:modified xsi:type="dcterms:W3CDTF">2025-12-15T10:24:31Z</dcterms:modified>
</cp:coreProperties>
</file>