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1" r:id="rId2"/>
    <p:sldId id="280" r:id="rId3"/>
    <p:sldId id="281" r:id="rId4"/>
    <p:sldId id="283" r:id="rId5"/>
    <p:sldId id="284" r:id="rId6"/>
    <p:sldId id="285" r:id="rId7"/>
    <p:sldId id="282" r:id="rId8"/>
    <p:sldId id="286" r:id="rId9"/>
    <p:sldId id="287" r:id="rId10"/>
    <p:sldId id="28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5D1D0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9F28C-7A1C-45B8-8A68-AAA257DD99F7}" type="datetimeFigureOut">
              <a:rPr lang="ru-RU" smtClean="0"/>
              <a:pPr/>
              <a:t>19.05.2025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5CE48-0746-4CDB-B209-86BDE385807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BC5CE48-0746-4CDB-B209-86BDE385807F}"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ACD780-7041-4CD6-8C73-08EC0131FAB9}"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ACD780-7041-4CD6-8C73-08EC0131FAB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ACD780-7041-4CD6-8C73-08EC0131FAB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ACD780-7041-4CD6-8C73-08EC0131FAB9}"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ACD780-7041-4CD6-8C73-08EC0131FAB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ACD780-7041-4CD6-8C73-08EC0131FAB9}" type="slidenum">
              <a:rPr lang="ru-RU" smtClean="0"/>
              <a:pPr/>
              <a:t>‹#›</a:t>
            </a:fld>
            <a:endParaRPr 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2ACD780-7041-4CD6-8C73-08EC0131FAB9}"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2ACD780-7041-4CD6-8C73-08EC0131FAB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2ACD780-7041-4CD6-8C73-08EC0131FAB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ACD780-7041-4CD6-8C73-08EC0131FAB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9C84A3F-FB7C-414C-8513-D13FBB4DBE05}" type="datetimeFigureOut">
              <a:rPr lang="ru-RU" smtClean="0"/>
              <a:pPr/>
              <a:t>19.05.2025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2ACD780-7041-4CD6-8C73-08EC0131FAB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9C84A3F-FB7C-414C-8513-D13FBB4DBE05}" type="datetimeFigureOut">
              <a:rPr lang="ru-RU" smtClean="0"/>
              <a:pPr/>
              <a:t>19.05.2025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2ACD780-7041-4CD6-8C73-08EC0131FAB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Прямоугольник 7"/>
          <p:cNvSpPr/>
          <p:nvPr/>
        </p:nvSpPr>
        <p:spPr>
          <a:xfrm>
            <a:off x="1619672" y="2060848"/>
            <a:ext cx="6048672" cy="2554545"/>
          </a:xfrm>
          <a:prstGeom prst="rect">
            <a:avLst/>
          </a:prstGeom>
        </p:spPr>
        <p:txBody>
          <a:bodyPr wrap="square">
            <a:spAutoFit/>
          </a:bodyPr>
          <a:lstStyle/>
          <a:p>
            <a:pPr algn="ctr"/>
            <a:r>
              <a:rPr lang="ru-RU" sz="3200" b="1" dirty="0" smtClean="0">
                <a:solidFill>
                  <a:srgbClr val="FF0000"/>
                </a:solidFill>
                <a:effectLst>
                  <a:outerShdw blurRad="38100" dist="38100" dir="2700000" algn="tl">
                    <a:srgbClr val="000000">
                      <a:alpha val="43137"/>
                    </a:srgbClr>
                  </a:outerShdw>
                </a:effectLst>
              </a:rPr>
              <a:t>К истокам народной культуры.</a:t>
            </a:r>
          </a:p>
          <a:p>
            <a:pPr algn="ctr"/>
            <a:r>
              <a:rPr lang="ru-RU" sz="3200" b="1" dirty="0" smtClean="0">
                <a:solidFill>
                  <a:srgbClr val="FF0000"/>
                </a:solidFill>
                <a:effectLst>
                  <a:outerShdw blurRad="38100" dist="38100" dir="2700000" algn="tl">
                    <a:srgbClr val="000000">
                      <a:alpha val="43137"/>
                    </a:srgbClr>
                  </a:outerShdw>
                </a:effectLst>
              </a:rPr>
              <a:t/>
            </a:r>
            <a:br>
              <a:rPr lang="ru-RU" sz="3200" b="1" dirty="0" smtClean="0">
                <a:solidFill>
                  <a:srgbClr val="FF0000"/>
                </a:solidFill>
                <a:effectLst>
                  <a:outerShdw blurRad="38100" dist="38100" dir="2700000" algn="tl">
                    <a:srgbClr val="000000">
                      <a:alpha val="43137"/>
                    </a:srgbClr>
                  </a:outerShdw>
                </a:effectLst>
              </a:rPr>
            </a:br>
            <a:r>
              <a:rPr lang="ru-RU" sz="3200" b="1" dirty="0" smtClean="0">
                <a:solidFill>
                  <a:srgbClr val="FF0000"/>
                </a:solidFill>
                <a:effectLst>
                  <a:outerShdw blurRad="38100" dist="38100" dir="2700000" algn="tl">
                    <a:srgbClr val="000000">
                      <a:alpha val="43137"/>
                    </a:srgbClr>
                  </a:outerShdw>
                </a:effectLst>
              </a:rPr>
              <a:t>«Куклы русского народа от истоков до современности»</a:t>
            </a:r>
            <a:endParaRPr lang="ru-RU" sz="3200" b="1" dirty="0">
              <a:solidFill>
                <a:srgbClr val="FF0000"/>
              </a:solidFill>
              <a:effectLst>
                <a:outerShdw blurRad="38100" dist="38100" dir="2700000" algn="tl">
                  <a:srgbClr val="000000">
                    <a:alpha val="43137"/>
                  </a:srgbClr>
                </a:outerShdw>
              </a:effectLst>
            </a:endParaRPr>
          </a:p>
        </p:txBody>
      </p:sp>
      <p:sp>
        <p:nvSpPr>
          <p:cNvPr id="12" name="TextBox 11"/>
          <p:cNvSpPr txBox="1"/>
          <p:nvPr/>
        </p:nvSpPr>
        <p:spPr>
          <a:xfrm>
            <a:off x="1475656" y="260648"/>
            <a:ext cx="6336704" cy="830997"/>
          </a:xfrm>
          <a:prstGeom prst="rect">
            <a:avLst/>
          </a:prstGeom>
          <a:noFill/>
        </p:spPr>
        <p:txBody>
          <a:bodyPr wrap="square" rtlCol="0">
            <a:spAutoFit/>
          </a:bodyPr>
          <a:lstStyle/>
          <a:p>
            <a:pPr algn="ctr"/>
            <a:r>
              <a:rPr lang="ru-RU" sz="2000" dirty="0" smtClean="0"/>
              <a:t>     </a:t>
            </a:r>
            <a:r>
              <a:rPr lang="ru-RU" sz="2400" b="1" dirty="0" smtClean="0">
                <a:solidFill>
                  <a:srgbClr val="0070C0"/>
                </a:solidFill>
                <a:latin typeface="Times New Roman" pitchFamily="18" charset="0"/>
                <a:cs typeface="Times New Roman" pitchFamily="18" charset="0"/>
              </a:rPr>
              <a:t>МБУДО «</a:t>
            </a:r>
            <a:r>
              <a:rPr lang="ru-RU" sz="2400" b="1" dirty="0" err="1" smtClean="0">
                <a:solidFill>
                  <a:srgbClr val="0070C0"/>
                </a:solidFill>
                <a:latin typeface="Times New Roman" pitchFamily="18" charset="0"/>
                <a:cs typeface="Times New Roman" pitchFamily="18" charset="0"/>
              </a:rPr>
              <a:t>Касторенский</a:t>
            </a:r>
            <a:r>
              <a:rPr lang="ru-RU" sz="2400" b="1" dirty="0" smtClean="0">
                <a:solidFill>
                  <a:srgbClr val="0070C0"/>
                </a:solidFill>
                <a:latin typeface="Times New Roman" pitchFamily="18" charset="0"/>
                <a:cs typeface="Times New Roman" pitchFamily="18" charset="0"/>
              </a:rPr>
              <a:t>  Дом детского творчества»</a:t>
            </a:r>
            <a:endParaRPr lang="ru-RU" sz="2400" b="1" dirty="0">
              <a:solidFill>
                <a:srgbClr val="0070C0"/>
              </a:solidFill>
              <a:latin typeface="Times New Roman" pitchFamily="18" charset="0"/>
              <a:cs typeface="Times New Roman" pitchFamily="18" charset="0"/>
            </a:endParaRPr>
          </a:p>
        </p:txBody>
      </p:sp>
      <p:pic>
        <p:nvPicPr>
          <p:cNvPr id="11267" name="Picture 3" descr="C:\Users\User\Desktop\fotor-2025050681520.png"/>
          <p:cNvPicPr>
            <a:picLocks noChangeAspect="1" noChangeArrowheads="1"/>
          </p:cNvPicPr>
          <p:nvPr/>
        </p:nvPicPr>
        <p:blipFill>
          <a:blip r:embed="rId3" cstate="print"/>
          <a:srcRect/>
          <a:stretch>
            <a:fillRect/>
          </a:stretch>
        </p:blipFill>
        <p:spPr bwMode="auto">
          <a:xfrm>
            <a:off x="899592" y="116632"/>
            <a:ext cx="1296144" cy="1296143"/>
          </a:xfrm>
          <a:prstGeom prst="rect">
            <a:avLst/>
          </a:prstGeom>
          <a:noFill/>
        </p:spPr>
      </p:pic>
      <p:sp>
        <p:nvSpPr>
          <p:cNvPr id="14" name="TextBox 13"/>
          <p:cNvSpPr txBox="1"/>
          <p:nvPr/>
        </p:nvSpPr>
        <p:spPr>
          <a:xfrm>
            <a:off x="827584" y="5733256"/>
            <a:ext cx="6624736" cy="830997"/>
          </a:xfrm>
          <a:prstGeom prst="rect">
            <a:avLst/>
          </a:prstGeom>
          <a:noFill/>
        </p:spPr>
        <p:txBody>
          <a:bodyPr wrap="square" rtlCol="0">
            <a:spAutoFit/>
          </a:bodyPr>
          <a:lstStyle/>
          <a:p>
            <a:r>
              <a:rPr lang="ru-RU" sz="1600" b="1" dirty="0" smtClean="0">
                <a:solidFill>
                  <a:srgbClr val="7030A0"/>
                </a:solidFill>
                <a:latin typeface="Times New Roman" pitchFamily="18" charset="0"/>
                <a:cs typeface="Times New Roman" pitchFamily="18" charset="0"/>
              </a:rPr>
              <a:t>Авторы: Бобровникова Ирина Алексеевна, педагог дополнительного образования МБУДО «</a:t>
            </a:r>
            <a:r>
              <a:rPr lang="ru-RU" sz="1600" b="1" dirty="0" err="1" smtClean="0">
                <a:solidFill>
                  <a:srgbClr val="7030A0"/>
                </a:solidFill>
                <a:latin typeface="Times New Roman" pitchFamily="18" charset="0"/>
                <a:cs typeface="Times New Roman" pitchFamily="18" charset="0"/>
              </a:rPr>
              <a:t>Касторенский</a:t>
            </a:r>
            <a:r>
              <a:rPr lang="ru-RU" sz="1600" b="1" dirty="0" smtClean="0">
                <a:solidFill>
                  <a:srgbClr val="7030A0"/>
                </a:solidFill>
                <a:latin typeface="Times New Roman" pitchFamily="18" charset="0"/>
                <a:cs typeface="Times New Roman" pitchFamily="18" charset="0"/>
              </a:rPr>
              <a:t> Дом детского творчества», методист МОЦ Абросимова Олеся Александровна.</a:t>
            </a:r>
            <a:endParaRPr lang="ru-RU" sz="1600" b="1" dirty="0">
              <a:solidFill>
                <a:srgbClr val="7030A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08791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259632" y="0"/>
            <a:ext cx="7560840" cy="3754874"/>
          </a:xfrm>
          <a:prstGeom prst="rect">
            <a:avLst/>
          </a:prstGeom>
          <a:noFill/>
        </p:spPr>
        <p:txBody>
          <a:bodyPr wrap="square" rtlCol="0">
            <a:spAutoFit/>
          </a:bodyPr>
          <a:lstStyle/>
          <a:p>
            <a:pPr algn="just"/>
            <a:r>
              <a:rPr lang="ru-RU" dirty="0" smtClean="0"/>
              <a:t>   </a:t>
            </a:r>
          </a:p>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Кукла – одна из интереснейших страниц в истории культуры. Она известна с глубокой древности, ее история прослеживается со времен египетских пирамид до наших дней. На роль первой в истории куклы, существование которой официально </a:t>
            </a:r>
            <a:r>
              <a:rPr lang="ru-RU" b="1" dirty="0" err="1" smtClean="0">
                <a:latin typeface="Times New Roman" pitchFamily="18" charset="0"/>
                <a:cs typeface="Times New Roman" pitchFamily="18" charset="0"/>
              </a:rPr>
              <a:t>задокументировано</a:t>
            </a:r>
            <a:r>
              <a:rPr lang="ru-RU" b="1" dirty="0" smtClean="0">
                <a:latin typeface="Times New Roman" pitchFamily="18" charset="0"/>
                <a:cs typeface="Times New Roman" pitchFamily="18" charset="0"/>
              </a:rPr>
              <a:t> учеными, претендует кукла из кости мамонта, найденная во время раскопок в Чехии, возрастом 30-35 тысяч лет. У этой куклы сохранились подвижные конечности. Существуют также археологические доказательства существования кукол в древних цивилизациях Египта, Рима, Греции. Эти куклы были сделаны из глины, дерева камня, слоновой кости. </a:t>
            </a:r>
          </a:p>
          <a:p>
            <a:pPr algn="ctr"/>
            <a:endParaRPr lang="ru-RU" sz="2000" b="1" dirty="0" smtClean="0">
              <a:latin typeface="Times New Roman" pitchFamily="18" charset="0"/>
              <a:cs typeface="Times New Roman" pitchFamily="18" charset="0"/>
            </a:endParaRPr>
          </a:p>
          <a:p>
            <a:pPr algn="ctr"/>
            <a:endParaRPr lang="ru-RU" sz="2000" b="1" dirty="0" smtClean="0">
              <a:latin typeface="Times New Roman" pitchFamily="18" charset="0"/>
              <a:cs typeface="Times New Roman" pitchFamily="18" charset="0"/>
            </a:endParaRPr>
          </a:p>
        </p:txBody>
      </p:sp>
      <p:pic>
        <p:nvPicPr>
          <p:cNvPr id="7" name="Рисунок 6">
            <a:extLst>
              <a:ext uri="{FF2B5EF4-FFF2-40B4-BE49-F238E27FC236}">
                <a16:creationId xmlns="" xmlns:a16="http://schemas.microsoft.com/office/drawing/2014/main" id="{29B3A4DA-0333-956C-560B-049631CDA89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624" y="4077072"/>
            <a:ext cx="3312368" cy="2025583"/>
          </a:xfrm>
          <a:prstGeom prst="rect">
            <a:avLst/>
          </a:prstGeom>
        </p:spPr>
      </p:pic>
      <p:pic>
        <p:nvPicPr>
          <p:cNvPr id="24584" name="Picture 8" descr="Picture background"/>
          <p:cNvPicPr>
            <a:picLocks noChangeAspect="1" noChangeArrowheads="1"/>
          </p:cNvPicPr>
          <p:nvPr/>
        </p:nvPicPr>
        <p:blipFill>
          <a:blip r:embed="rId4" cstate="print"/>
          <a:srcRect/>
          <a:stretch>
            <a:fillRect/>
          </a:stretch>
        </p:blipFill>
        <p:spPr bwMode="auto">
          <a:xfrm>
            <a:off x="4716016" y="3140968"/>
            <a:ext cx="2185957" cy="3400378"/>
          </a:xfrm>
          <a:prstGeom prst="rect">
            <a:avLst/>
          </a:prstGeom>
          <a:noFill/>
        </p:spPr>
      </p:pic>
      <p:pic>
        <p:nvPicPr>
          <p:cNvPr id="24588" name="Picture 12" descr="https://sun9-67.userapi.com/impg/c626627/v626627329/1a87d/Z_5OlBJgNsI.jpg?size=347x794&amp;quality=96&amp;sign=8d1c21675cedb7ffa4996febc1988896&amp;type=album"/>
          <p:cNvPicPr>
            <a:picLocks noChangeAspect="1" noChangeArrowheads="1"/>
          </p:cNvPicPr>
          <p:nvPr/>
        </p:nvPicPr>
        <p:blipFill>
          <a:blip r:embed="rId5" cstate="print"/>
          <a:srcRect/>
          <a:stretch>
            <a:fillRect/>
          </a:stretch>
        </p:blipFill>
        <p:spPr bwMode="auto">
          <a:xfrm>
            <a:off x="7164288" y="2852936"/>
            <a:ext cx="1561507" cy="357301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187624" y="1"/>
            <a:ext cx="7272808" cy="3693319"/>
          </a:xfrm>
          <a:prstGeom prst="rect">
            <a:avLst/>
          </a:prstGeom>
        </p:spPr>
        <p:txBody>
          <a:bodyPr wrap="square">
            <a:spAutoFit/>
          </a:bodyPr>
          <a:lstStyle/>
          <a:p>
            <a:pPr algn="ctr"/>
            <a:r>
              <a:rPr lang="ru-RU" dirty="0" smtClean="0">
                <a:solidFill>
                  <a:srgbClr val="003399"/>
                </a:solidFill>
              </a:rPr>
              <a:t>  </a:t>
            </a:r>
            <a:r>
              <a:rPr lang="ru-RU" b="1" dirty="0" smtClean="0">
                <a:solidFill>
                  <a:srgbClr val="003399"/>
                </a:solidFill>
                <a:latin typeface="Times New Roman" pitchFamily="18" charset="0"/>
                <a:cs typeface="Times New Roman" pitchFamily="18" charset="0"/>
              </a:rPr>
              <a:t>Русская народная кукла имеет свою славную историю и богатые традиции. Проведенные раскопки под Новгородом подтверждают, что славянской кукле около тысячи лет. До наших дней кукол сохранилось очень мало, потому что материал, из которого они изготавливались (дерево, ткань, солома, береста, глина) недолговечен. В каждой губернии, каждом узде, деревне или избе были свои особенные куклы. И отношение к ним было особенное. Нельзя было выбросить или сломать куклу, потому что она была, как живое существо. Кукла была не просто игрушкой, а символом продолжения рода, залогом семейного счастья, считалось, что такая кукла охраняет детский сон и оберегает ребенка от злых сил. </a:t>
            </a:r>
          </a:p>
          <a:p>
            <a:pPr algn="ctr"/>
            <a:r>
              <a:rPr lang="ru-RU" b="1" dirty="0" smtClean="0">
                <a:solidFill>
                  <a:srgbClr val="003399"/>
                </a:solidFill>
                <a:latin typeface="Times New Roman" pitchFamily="18" charset="0"/>
                <a:cs typeface="Times New Roman" pitchFamily="18" charset="0"/>
              </a:rPr>
              <a:t>Игра в куклы поощрялась взрослыми, так как играя в них, ребенок учился вести хозяйство, обретал образ семьи.</a:t>
            </a:r>
            <a:endParaRPr lang="ru-RU" b="1" dirty="0">
              <a:solidFill>
                <a:srgbClr val="003399"/>
              </a:solidFill>
              <a:latin typeface="Times New Roman" pitchFamily="18" charset="0"/>
              <a:cs typeface="Times New Roman" pitchFamily="18" charset="0"/>
            </a:endParaRPr>
          </a:p>
        </p:txBody>
      </p:sp>
      <p:pic>
        <p:nvPicPr>
          <p:cNvPr id="6" name="Рисунок 5">
            <a:extLst>
              <a:ext uri="{FF2B5EF4-FFF2-40B4-BE49-F238E27FC236}">
                <a16:creationId xmlns="" xmlns:a16="http://schemas.microsoft.com/office/drawing/2014/main" id="{897869D3-CC8C-D7D9-9830-9523DC12DC3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624" y="3789040"/>
            <a:ext cx="2835314" cy="1512168"/>
          </a:xfrm>
          <a:prstGeom prst="rect">
            <a:avLst/>
          </a:prstGeom>
        </p:spPr>
      </p:pic>
      <p:pic>
        <p:nvPicPr>
          <p:cNvPr id="7" name="Рисунок 6">
            <a:extLst>
              <a:ext uri="{FF2B5EF4-FFF2-40B4-BE49-F238E27FC236}">
                <a16:creationId xmlns="" xmlns:a16="http://schemas.microsoft.com/office/drawing/2014/main" id="{B7A7C3CC-CC0D-87D8-2659-2C270A54F50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72200" y="5013176"/>
            <a:ext cx="2598801" cy="1844824"/>
          </a:xfrm>
          <a:prstGeom prst="rect">
            <a:avLst/>
          </a:prstGeom>
        </p:spPr>
      </p:pic>
      <p:pic>
        <p:nvPicPr>
          <p:cNvPr id="8" name="Рисунок 7">
            <a:extLst>
              <a:ext uri="{FF2B5EF4-FFF2-40B4-BE49-F238E27FC236}">
                <a16:creationId xmlns="" xmlns:a16="http://schemas.microsoft.com/office/drawing/2014/main" id="{85DD7E80-9020-4F8A-D642-3EBB12ED01F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95736" y="5301208"/>
            <a:ext cx="2920054" cy="1556792"/>
          </a:xfrm>
          <a:prstGeom prst="rect">
            <a:avLst/>
          </a:prstGeom>
        </p:spPr>
      </p:pic>
      <p:pic>
        <p:nvPicPr>
          <p:cNvPr id="9" name="Рисунок 8">
            <a:extLst>
              <a:ext uri="{FF2B5EF4-FFF2-40B4-BE49-F238E27FC236}">
                <a16:creationId xmlns="" xmlns:a16="http://schemas.microsoft.com/office/drawing/2014/main" id="{EFF46DBF-DD1F-827E-6D34-B49E0F25E82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355976" y="3717032"/>
            <a:ext cx="2373297" cy="1584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 backgroun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Прямоугольник 6"/>
          <p:cNvSpPr/>
          <p:nvPr/>
        </p:nvSpPr>
        <p:spPr>
          <a:xfrm>
            <a:off x="6300192" y="1700808"/>
            <a:ext cx="2520280" cy="1077218"/>
          </a:xfrm>
          <a:prstGeom prst="rect">
            <a:avLst/>
          </a:prstGeom>
        </p:spPr>
        <p:txBody>
          <a:bodyPr wrap="square">
            <a:spAutoFit/>
          </a:bodyPr>
          <a:lstStyle/>
          <a:p>
            <a:pPr algn="ctr"/>
            <a:r>
              <a:rPr lang="ru-RU" sz="1600" b="1" dirty="0" smtClean="0"/>
              <a:t>«Масленица». Куклу изготавливали на праздник Масленицы, провожали зиму. </a:t>
            </a:r>
            <a:endParaRPr lang="ru-RU" sz="1600" b="1" dirty="0"/>
          </a:p>
        </p:txBody>
      </p:sp>
      <p:pic>
        <p:nvPicPr>
          <p:cNvPr id="8" name="Рисунок 7">
            <a:extLst>
              <a:ext uri="{FF2B5EF4-FFF2-40B4-BE49-F238E27FC236}">
                <a16:creationId xmlns="" xmlns:a16="http://schemas.microsoft.com/office/drawing/2014/main" id="{E0601DD0-C2B5-23DF-5DB7-2384DE4F73D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707904" y="1484784"/>
            <a:ext cx="2664296" cy="1622687"/>
          </a:xfrm>
          <a:prstGeom prst="rect">
            <a:avLst/>
          </a:prstGeom>
        </p:spPr>
      </p:pic>
      <p:sp>
        <p:nvSpPr>
          <p:cNvPr id="9" name="Прямоугольник 8"/>
          <p:cNvSpPr/>
          <p:nvPr/>
        </p:nvSpPr>
        <p:spPr>
          <a:xfrm>
            <a:off x="3347864" y="3356992"/>
            <a:ext cx="2376264" cy="1323439"/>
          </a:xfrm>
          <a:prstGeom prst="rect">
            <a:avLst/>
          </a:prstGeom>
        </p:spPr>
        <p:txBody>
          <a:bodyPr wrap="square">
            <a:spAutoFit/>
          </a:bodyPr>
          <a:lstStyle/>
          <a:p>
            <a:pPr algn="ctr"/>
            <a:r>
              <a:rPr lang="ru-RU" sz="1600" b="1" dirty="0" smtClean="0"/>
              <a:t>«Крестец». Куклу делали в Крещенские дни и ставили у ведра с освящённой водой</a:t>
            </a:r>
            <a:endParaRPr lang="ru-RU" sz="1600" b="1" dirty="0"/>
          </a:p>
        </p:txBody>
      </p:sp>
      <p:pic>
        <p:nvPicPr>
          <p:cNvPr id="10" name="Рисунок 9">
            <a:extLst>
              <a:ext uri="{FF2B5EF4-FFF2-40B4-BE49-F238E27FC236}">
                <a16:creationId xmlns="" xmlns:a16="http://schemas.microsoft.com/office/drawing/2014/main" id="{40D86E7E-7EF4-DD16-7D65-9549E2A0FAF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47864" y="4725144"/>
            <a:ext cx="2592288" cy="1872208"/>
          </a:xfrm>
          <a:prstGeom prst="rect">
            <a:avLst/>
          </a:prstGeom>
        </p:spPr>
      </p:pic>
      <p:sp>
        <p:nvSpPr>
          <p:cNvPr id="11" name="Прямоугольник 10"/>
          <p:cNvSpPr/>
          <p:nvPr/>
        </p:nvSpPr>
        <p:spPr>
          <a:xfrm>
            <a:off x="6084168" y="5301208"/>
            <a:ext cx="2952328" cy="1323439"/>
          </a:xfrm>
          <a:prstGeom prst="rect">
            <a:avLst/>
          </a:prstGeom>
        </p:spPr>
        <p:txBody>
          <a:bodyPr wrap="square">
            <a:spAutoFit/>
          </a:bodyPr>
          <a:lstStyle/>
          <a:p>
            <a:pPr algn="ctr"/>
            <a:r>
              <a:rPr lang="ru-RU" sz="1600" b="1" dirty="0" smtClean="0"/>
              <a:t>«Коза». Кукла была связана с рождественскими обрядами, использовалась в обрядах </a:t>
            </a:r>
            <a:r>
              <a:rPr lang="ru-RU" sz="1600" b="1" dirty="0" err="1" smtClean="0"/>
              <a:t>колядования</a:t>
            </a:r>
            <a:r>
              <a:rPr lang="ru-RU" sz="1600" b="1" dirty="0" smtClean="0"/>
              <a:t>.</a:t>
            </a:r>
            <a:endParaRPr lang="ru-RU" sz="1600" b="1" dirty="0"/>
          </a:p>
        </p:txBody>
      </p:sp>
      <p:pic>
        <p:nvPicPr>
          <p:cNvPr id="12" name="Рисунок 11">
            <a:extLst>
              <a:ext uri="{FF2B5EF4-FFF2-40B4-BE49-F238E27FC236}">
                <a16:creationId xmlns="" xmlns:a16="http://schemas.microsoft.com/office/drawing/2014/main" id="{4CBE8B26-35BF-215A-0595-A2F99296C11D}"/>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228184" y="3212976"/>
            <a:ext cx="2651667" cy="1988750"/>
          </a:xfrm>
          <a:prstGeom prst="rect">
            <a:avLst/>
          </a:prstGeom>
        </p:spPr>
      </p:pic>
      <p:sp>
        <p:nvSpPr>
          <p:cNvPr id="13" name="TextBox 12"/>
          <p:cNvSpPr txBox="1"/>
          <p:nvPr/>
        </p:nvSpPr>
        <p:spPr>
          <a:xfrm>
            <a:off x="2987824" y="0"/>
            <a:ext cx="8335563" cy="1323439"/>
          </a:xfrm>
          <a:prstGeom prst="rect">
            <a:avLst/>
          </a:prstGeom>
          <a:noFill/>
        </p:spPr>
        <p:txBody>
          <a:bodyPr wrap="square" rtlCol="0">
            <a:spAutoFit/>
          </a:bodyPr>
          <a:lstStyle/>
          <a:p>
            <a:r>
              <a:rPr lang="ru-RU" sz="2400" b="1" dirty="0" smtClean="0">
                <a:latin typeface="Times New Roman" pitchFamily="18" charset="0"/>
                <a:cs typeface="Times New Roman" pitchFamily="18" charset="0"/>
              </a:rPr>
              <a:t>         Куклы делились на три группы</a:t>
            </a:r>
          </a:p>
          <a:p>
            <a:r>
              <a:rPr lang="ru-RU" sz="2800" b="1" dirty="0" smtClean="0">
                <a:latin typeface="Times New Roman" pitchFamily="18" charset="0"/>
                <a:cs typeface="Times New Roman" pitchFamily="18" charset="0"/>
              </a:rPr>
              <a:t>                       </a:t>
            </a:r>
          </a:p>
          <a:p>
            <a:r>
              <a:rPr lang="ru-RU" sz="2800" b="1" dirty="0" smtClean="0">
                <a:solidFill>
                  <a:srgbClr val="FF0000"/>
                </a:solidFill>
                <a:latin typeface="Times New Roman" pitchFamily="18" charset="0"/>
                <a:cs typeface="Times New Roman" pitchFamily="18" charset="0"/>
              </a:rPr>
              <a:t>                       Обрядовые:</a:t>
            </a:r>
            <a:endParaRPr lang="ru-RU" sz="2800" b="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cture background"/>
          <p:cNvPicPr>
            <a:picLocks noChangeAspect="1" noChangeArrowheads="1"/>
          </p:cNvPicPr>
          <p:nvPr/>
        </p:nvPicPr>
        <p:blipFill>
          <a:blip r:embed="rId2" cstate="print"/>
          <a:srcRect/>
          <a:stretch>
            <a:fillRect/>
          </a:stretch>
        </p:blipFill>
        <p:spPr bwMode="auto">
          <a:xfrm>
            <a:off x="0" y="-99392"/>
            <a:ext cx="9144000" cy="6858000"/>
          </a:xfrm>
          <a:prstGeom prst="rect">
            <a:avLst/>
          </a:prstGeom>
          <a:noFill/>
        </p:spPr>
      </p:pic>
      <p:sp>
        <p:nvSpPr>
          <p:cNvPr id="5" name="TextBox 4"/>
          <p:cNvSpPr txBox="1"/>
          <p:nvPr/>
        </p:nvSpPr>
        <p:spPr>
          <a:xfrm>
            <a:off x="3131840" y="0"/>
            <a:ext cx="4176464" cy="523220"/>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Куклы - обереги: </a:t>
            </a:r>
            <a:endParaRPr lang="ru-RU" sz="2800" b="1" dirty="0">
              <a:solidFill>
                <a:srgbClr val="FF0000"/>
              </a:solidFill>
              <a:latin typeface="Times New Roman" pitchFamily="18" charset="0"/>
              <a:cs typeface="Times New Roman" pitchFamily="18" charset="0"/>
            </a:endParaRPr>
          </a:p>
        </p:txBody>
      </p:sp>
      <p:sp>
        <p:nvSpPr>
          <p:cNvPr id="6" name="Прямоугольник 5"/>
          <p:cNvSpPr/>
          <p:nvPr/>
        </p:nvSpPr>
        <p:spPr>
          <a:xfrm>
            <a:off x="3347864" y="908720"/>
            <a:ext cx="3168352" cy="1754326"/>
          </a:xfrm>
          <a:prstGeom prst="rect">
            <a:avLst/>
          </a:prstGeom>
        </p:spPr>
        <p:txBody>
          <a:bodyPr wrap="square">
            <a:spAutoFit/>
          </a:bodyPr>
          <a:lstStyle/>
          <a:p>
            <a:r>
              <a:rPr lang="ru-RU" b="1" dirty="0" smtClean="0">
                <a:latin typeface="Times New Roman" pitchFamily="18" charset="0"/>
                <a:cs typeface="Times New Roman" pitchFamily="18" charset="0"/>
              </a:rPr>
              <a:t>Кукла Неразлучники</a:t>
            </a:r>
            <a:r>
              <a:rPr lang="ru-RU" dirty="0" smtClean="0">
                <a:latin typeface="Times New Roman" pitchFamily="18" charset="0"/>
                <a:cs typeface="Times New Roman" pitchFamily="18" charset="0"/>
              </a:rPr>
              <a:t>, призванная охранять согласие и гармонию в семье между мужем и женой.</a:t>
            </a:r>
          </a:p>
          <a:p>
            <a:r>
              <a:rPr lang="ru-RU" dirty="0" smtClean="0"/>
              <a:t/>
            </a:r>
            <a:br>
              <a:rPr lang="ru-RU" dirty="0" smtClean="0"/>
            </a:br>
            <a:endParaRPr lang="ru-RU" dirty="0"/>
          </a:p>
        </p:txBody>
      </p:sp>
      <p:pic>
        <p:nvPicPr>
          <p:cNvPr id="7" name="Рисунок 6">
            <a:extLst>
              <a:ext uri="{FF2B5EF4-FFF2-40B4-BE49-F238E27FC236}">
                <a16:creationId xmlns="" xmlns:a16="http://schemas.microsoft.com/office/drawing/2014/main" id="{FF1F9723-0916-DBC2-C011-FBFDB576361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620688"/>
            <a:ext cx="2664296" cy="1972770"/>
          </a:xfrm>
          <a:prstGeom prst="rect">
            <a:avLst/>
          </a:prstGeom>
        </p:spPr>
      </p:pic>
      <p:sp>
        <p:nvSpPr>
          <p:cNvPr id="8" name="Прямоугольник 7"/>
          <p:cNvSpPr/>
          <p:nvPr/>
        </p:nvSpPr>
        <p:spPr>
          <a:xfrm>
            <a:off x="3347864" y="2780928"/>
            <a:ext cx="2808312" cy="1200329"/>
          </a:xfrm>
          <a:prstGeom prst="rect">
            <a:avLst/>
          </a:prstGeom>
        </p:spPr>
        <p:txBody>
          <a:bodyPr wrap="square">
            <a:spAutoFit/>
          </a:bodyPr>
          <a:lstStyle/>
          <a:p>
            <a:r>
              <a:rPr lang="ru-RU" b="1" dirty="0" smtClean="0">
                <a:latin typeface="Times New Roman" pitchFamily="18" charset="0"/>
                <a:cs typeface="Times New Roman" pitchFamily="18" charset="0"/>
              </a:rPr>
              <a:t>Кукла </a:t>
            </a:r>
            <a:r>
              <a:rPr lang="ru-RU" b="1" dirty="0" err="1" smtClean="0">
                <a:latin typeface="Times New Roman" pitchFamily="18" charset="0"/>
                <a:cs typeface="Times New Roman" pitchFamily="18" charset="0"/>
              </a:rPr>
              <a:t>Зерновушка</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это своеобразный образ женщины хранительницы, кормилицы.</a:t>
            </a:r>
            <a:endParaRPr lang="ru-RU" dirty="0">
              <a:latin typeface="Times New Roman" pitchFamily="18" charset="0"/>
              <a:cs typeface="Times New Roman" pitchFamily="18" charset="0"/>
            </a:endParaRPr>
          </a:p>
        </p:txBody>
      </p:sp>
      <p:pic>
        <p:nvPicPr>
          <p:cNvPr id="9" name="Рисунок 8">
            <a:extLst>
              <a:ext uri="{FF2B5EF4-FFF2-40B4-BE49-F238E27FC236}">
                <a16:creationId xmlns="" xmlns:a16="http://schemas.microsoft.com/office/drawing/2014/main" id="{96E1C2AA-2C34-C3E7-9030-4EB724AA5CD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228184" y="4797152"/>
            <a:ext cx="2721279" cy="1872208"/>
          </a:xfrm>
          <a:prstGeom prst="rect">
            <a:avLst/>
          </a:prstGeom>
        </p:spPr>
      </p:pic>
      <p:pic>
        <p:nvPicPr>
          <p:cNvPr id="10" name="Рисунок 9">
            <a:extLst>
              <a:ext uri="{FF2B5EF4-FFF2-40B4-BE49-F238E27FC236}">
                <a16:creationId xmlns="" xmlns:a16="http://schemas.microsoft.com/office/drawing/2014/main" id="{6C05F737-67B4-C98E-1E81-452CADD7A0B3}"/>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228184" y="2708920"/>
            <a:ext cx="2664296" cy="1821296"/>
          </a:xfrm>
          <a:prstGeom prst="rect">
            <a:avLst/>
          </a:prstGeom>
        </p:spPr>
      </p:pic>
      <p:sp>
        <p:nvSpPr>
          <p:cNvPr id="11" name="Прямоугольник 10"/>
          <p:cNvSpPr/>
          <p:nvPr/>
        </p:nvSpPr>
        <p:spPr>
          <a:xfrm>
            <a:off x="3419872" y="4509120"/>
            <a:ext cx="2880320" cy="2308324"/>
          </a:xfrm>
          <a:prstGeom prst="rect">
            <a:avLst/>
          </a:prstGeom>
        </p:spPr>
        <p:txBody>
          <a:bodyPr wrap="square">
            <a:spAutoFit/>
          </a:bodyPr>
          <a:lstStyle/>
          <a:p>
            <a:r>
              <a:rPr lang="ru-RU" b="1" dirty="0" smtClean="0">
                <a:latin typeface="Times New Roman" pitchFamily="18" charset="0"/>
                <a:cs typeface="Times New Roman" pitchFamily="18" charset="0"/>
              </a:rPr>
              <a:t>Кубышка-Травница </a:t>
            </a:r>
            <a:r>
              <a:rPr lang="ru-RU" dirty="0" smtClean="0">
                <a:latin typeface="Times New Roman" pitchFamily="18" charset="0"/>
                <a:cs typeface="Times New Roman" pitchFamily="18" charset="0"/>
              </a:rPr>
              <a:t>Предупредить болезнь, улучшить самочувствие, отпугнуть нечисть, оздоровить атмосферу в доме – вот главное предназначение такой куклы</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Picture background"/>
          <p:cNvPicPr>
            <a:picLocks noGrp="1" noChangeAspect="1" noChangeArrowheads="1"/>
          </p:cNvPicPr>
          <p:nvPr>
            <p:ph sz="quarter" idx="13"/>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779913" y="0"/>
            <a:ext cx="3600399" cy="523220"/>
          </a:xfrm>
          <a:prstGeom prst="rect">
            <a:avLst/>
          </a:prstGeom>
          <a:noFill/>
        </p:spPr>
        <p:txBody>
          <a:bodyPr wrap="square" rtlCol="0">
            <a:spAutoFit/>
          </a:bodyPr>
          <a:lstStyle/>
          <a:p>
            <a:pPr algn="ctr"/>
            <a:r>
              <a:rPr lang="ru-RU" sz="2800" b="1" dirty="0" smtClean="0">
                <a:solidFill>
                  <a:srgbClr val="FF0000"/>
                </a:solidFill>
                <a:latin typeface="Times New Roman" pitchFamily="18" charset="0"/>
                <a:cs typeface="Times New Roman" pitchFamily="18" charset="0"/>
              </a:rPr>
              <a:t>Игровые куклы: </a:t>
            </a:r>
            <a:endParaRPr lang="ru-RU" sz="2800" b="1" dirty="0">
              <a:solidFill>
                <a:srgbClr val="FF0000"/>
              </a:solidFill>
              <a:latin typeface="Times New Roman" pitchFamily="18" charset="0"/>
              <a:cs typeface="Times New Roman" pitchFamily="18" charset="0"/>
            </a:endParaRPr>
          </a:p>
        </p:txBody>
      </p:sp>
      <p:sp>
        <p:nvSpPr>
          <p:cNvPr id="6" name="TextBox 5"/>
          <p:cNvSpPr txBox="1"/>
          <p:nvPr/>
        </p:nvSpPr>
        <p:spPr>
          <a:xfrm>
            <a:off x="3347864" y="692696"/>
            <a:ext cx="2880320" cy="1754326"/>
          </a:xfrm>
          <a:prstGeom prst="rect">
            <a:avLst/>
          </a:prstGeom>
          <a:noFill/>
        </p:spPr>
        <p:txBody>
          <a:bodyPr wrap="square" rtlCol="0">
            <a:spAutoFit/>
          </a:bodyPr>
          <a:lstStyle/>
          <a:p>
            <a:r>
              <a:rPr lang="ru-RU" b="1" dirty="0" smtClean="0">
                <a:latin typeface="Times New Roman" pitchFamily="18" charset="0"/>
                <a:cs typeface="Times New Roman" pitchFamily="18" charset="0"/>
              </a:rPr>
              <a:t>Зайчик на пальчик </a:t>
            </a:r>
            <a:r>
              <a:rPr lang="ru-RU" dirty="0" smtClean="0">
                <a:latin typeface="Times New Roman" pitchFamily="18" charset="0"/>
                <a:cs typeface="Times New Roman" pitchFamily="18" charset="0"/>
              </a:rPr>
              <a:t>– старая тряпичная игровая кукла. С давних времен такую куколку делали матери, чтобы развлечь ребятишек. </a:t>
            </a:r>
            <a:endParaRPr lang="ru-RU" dirty="0">
              <a:latin typeface="Times New Roman" pitchFamily="18" charset="0"/>
              <a:cs typeface="Times New Roman" pitchFamily="18" charset="0"/>
            </a:endParaRPr>
          </a:p>
        </p:txBody>
      </p:sp>
      <p:pic>
        <p:nvPicPr>
          <p:cNvPr id="7" name="Рисунок 6">
            <a:extLst>
              <a:ext uri="{FF2B5EF4-FFF2-40B4-BE49-F238E27FC236}">
                <a16:creationId xmlns="" xmlns:a16="http://schemas.microsoft.com/office/drawing/2014/main" id="{534DAABD-86CE-CAB3-2100-99C794B17AC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548680"/>
            <a:ext cx="2376264" cy="2212384"/>
          </a:xfrm>
          <a:prstGeom prst="rect">
            <a:avLst/>
          </a:prstGeom>
        </p:spPr>
      </p:pic>
      <p:sp>
        <p:nvSpPr>
          <p:cNvPr id="8" name="Прямоугольник 7"/>
          <p:cNvSpPr/>
          <p:nvPr/>
        </p:nvSpPr>
        <p:spPr>
          <a:xfrm>
            <a:off x="3203848" y="2636912"/>
            <a:ext cx="2880320" cy="1754326"/>
          </a:xfrm>
          <a:prstGeom prst="rect">
            <a:avLst/>
          </a:prstGeom>
        </p:spPr>
        <p:txBody>
          <a:bodyPr wrap="square">
            <a:spAutoFit/>
          </a:bodyPr>
          <a:lstStyle/>
          <a:p>
            <a:r>
              <a:rPr lang="ru-RU" b="1" dirty="0" smtClean="0">
                <a:latin typeface="Times New Roman" pitchFamily="18" charset="0"/>
                <a:cs typeface="Times New Roman" pitchFamily="18" charset="0"/>
              </a:rPr>
              <a:t>Кукла «на </a:t>
            </a:r>
            <a:r>
              <a:rPr lang="ru-RU" b="1" dirty="0" err="1" smtClean="0">
                <a:latin typeface="Times New Roman" pitchFamily="18" charset="0"/>
                <a:cs typeface="Times New Roman" pitchFamily="18" charset="0"/>
              </a:rPr>
              <a:t>выхвалку</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являлась игровой сшивной куклой. Она шилась девочками до 12 лет и была экзаменом по шитью и рукоделию.</a:t>
            </a:r>
            <a:endParaRPr lang="ru-RU" dirty="0">
              <a:latin typeface="Times New Roman" pitchFamily="18" charset="0"/>
              <a:cs typeface="Times New Roman" pitchFamily="18" charset="0"/>
            </a:endParaRPr>
          </a:p>
        </p:txBody>
      </p:sp>
      <p:pic>
        <p:nvPicPr>
          <p:cNvPr id="9" name="Рисунок 8">
            <a:extLst>
              <a:ext uri="{FF2B5EF4-FFF2-40B4-BE49-F238E27FC236}">
                <a16:creationId xmlns="" xmlns:a16="http://schemas.microsoft.com/office/drawing/2014/main" id="{6A15A76F-F96A-AEAE-CCD3-2B1FD51D950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12160" y="2852936"/>
            <a:ext cx="2627784" cy="1755978"/>
          </a:xfrm>
          <a:prstGeom prst="rect">
            <a:avLst/>
          </a:prstGeom>
        </p:spPr>
      </p:pic>
      <p:sp>
        <p:nvSpPr>
          <p:cNvPr id="10" name="Прямоугольник 9"/>
          <p:cNvSpPr/>
          <p:nvPr/>
        </p:nvSpPr>
        <p:spPr>
          <a:xfrm>
            <a:off x="3419872" y="4581128"/>
            <a:ext cx="4176464" cy="2308324"/>
          </a:xfrm>
          <a:prstGeom prst="rect">
            <a:avLst/>
          </a:prstGeom>
        </p:spPr>
        <p:txBody>
          <a:bodyPr wrap="square">
            <a:spAutoFit/>
          </a:bodyPr>
          <a:lstStyle/>
          <a:p>
            <a:r>
              <a:rPr lang="ru-RU" b="1" dirty="0" smtClean="0">
                <a:latin typeface="Times New Roman" pitchFamily="18" charset="0"/>
                <a:cs typeface="Times New Roman" pitchFamily="18" charset="0"/>
              </a:rPr>
              <a:t>Хороводница </a:t>
            </a:r>
            <a:r>
              <a:rPr lang="ru-RU" dirty="0" smtClean="0">
                <a:latin typeface="Times New Roman" pitchFamily="18" charset="0"/>
                <a:cs typeface="Times New Roman" pitchFamily="18" charset="0"/>
              </a:rPr>
              <a:t>- это игровая кукла, которая развивает мелкую моторику рук, внимание, творческое воображение.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Две таких куклы мама делала дочке, когда та подрастала. Когда прокручивается палочка, на которой крепится куколка, кажется, что она кружится в хороводе!</a:t>
            </a:r>
            <a:endParaRPr lang="ru-RU" dirty="0">
              <a:latin typeface="Times New Roman" pitchFamily="18" charset="0"/>
              <a:cs typeface="Times New Roman" pitchFamily="18" charset="0"/>
            </a:endParaRPr>
          </a:p>
        </p:txBody>
      </p:sp>
      <p:pic>
        <p:nvPicPr>
          <p:cNvPr id="11" name="Рисунок 10">
            <a:extLst>
              <a:ext uri="{FF2B5EF4-FFF2-40B4-BE49-F238E27FC236}">
                <a16:creationId xmlns="" xmlns:a16="http://schemas.microsoft.com/office/drawing/2014/main" id="{8D69E711-7CE8-F178-85E8-42BD44229F47}"/>
              </a:ext>
            </a:extLst>
          </p:cNvPr>
          <p:cNvPicPr>
            <a:picLocks noChangeAspect="1"/>
          </p:cNvPicPr>
          <p:nvPr/>
        </p:nvPicPr>
        <p:blipFill>
          <a:blip r:embed="rId5" cstate="print"/>
          <a:stretch>
            <a:fillRect/>
          </a:stretch>
        </p:blipFill>
        <p:spPr>
          <a:xfrm>
            <a:off x="7164288" y="5229200"/>
            <a:ext cx="1979713" cy="16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339752" y="116632"/>
            <a:ext cx="5779602" cy="461665"/>
          </a:xfrm>
          <a:prstGeom prst="rect">
            <a:avLst/>
          </a:prstGeom>
          <a:noFill/>
        </p:spPr>
        <p:txBody>
          <a:bodyPr wrap="square" rtlCol="0">
            <a:spAutoFit/>
          </a:bodyPr>
          <a:lstStyle/>
          <a:p>
            <a:r>
              <a:rPr lang="ru-RU" sz="2400" b="1" dirty="0" smtClean="0">
                <a:solidFill>
                  <a:srgbClr val="FF0000"/>
                </a:solidFill>
                <a:latin typeface="Times New Roman" pitchFamily="18" charset="0"/>
                <a:cs typeface="Times New Roman" pitchFamily="18" charset="0"/>
              </a:rPr>
              <a:t>Современные образы в народной кукле</a:t>
            </a:r>
            <a:endParaRPr lang="ru-RU" sz="2400" b="1" dirty="0">
              <a:solidFill>
                <a:srgbClr val="FF0000"/>
              </a:solidFill>
              <a:latin typeface="Times New Roman" pitchFamily="18" charset="0"/>
              <a:cs typeface="Times New Roman" pitchFamily="18" charset="0"/>
            </a:endParaRPr>
          </a:p>
        </p:txBody>
      </p:sp>
      <p:pic>
        <p:nvPicPr>
          <p:cNvPr id="6" name="Рисунок 5">
            <a:extLst>
              <a:ext uri="{FF2B5EF4-FFF2-40B4-BE49-F238E27FC236}">
                <a16:creationId xmlns="" xmlns:a16="http://schemas.microsoft.com/office/drawing/2014/main" id="{86F3A596-B620-5495-BA04-57911EAB9F5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87624" y="620688"/>
            <a:ext cx="2808312" cy="1764400"/>
          </a:xfrm>
          <a:prstGeom prst="rect">
            <a:avLst/>
          </a:prstGeom>
        </p:spPr>
      </p:pic>
      <p:pic>
        <p:nvPicPr>
          <p:cNvPr id="7" name="Рисунок 6">
            <a:extLst>
              <a:ext uri="{FF2B5EF4-FFF2-40B4-BE49-F238E27FC236}">
                <a16:creationId xmlns="" xmlns:a16="http://schemas.microsoft.com/office/drawing/2014/main" id="{16DB9DF3-ED2E-64AE-80C1-615D4537188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83968" y="692696"/>
            <a:ext cx="2412195" cy="1648961"/>
          </a:xfrm>
          <a:prstGeom prst="rect">
            <a:avLst/>
          </a:prstGeom>
        </p:spPr>
      </p:pic>
      <p:pic>
        <p:nvPicPr>
          <p:cNvPr id="8" name="Рисунок 7">
            <a:extLst>
              <a:ext uri="{FF2B5EF4-FFF2-40B4-BE49-F238E27FC236}">
                <a16:creationId xmlns="" xmlns:a16="http://schemas.microsoft.com/office/drawing/2014/main" id="{EE54E2BA-4F3C-08CF-7D6C-26FB81D48FF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020272" y="620688"/>
            <a:ext cx="1850621" cy="2088232"/>
          </a:xfrm>
          <a:prstGeom prst="rect">
            <a:avLst/>
          </a:prstGeom>
        </p:spPr>
      </p:pic>
      <p:pic>
        <p:nvPicPr>
          <p:cNvPr id="9" name="Рисунок 8">
            <a:extLst>
              <a:ext uri="{FF2B5EF4-FFF2-40B4-BE49-F238E27FC236}">
                <a16:creationId xmlns="" xmlns:a16="http://schemas.microsoft.com/office/drawing/2014/main" id="{4C776329-1887-37ED-3EB8-1B9A6E4F45E8}"/>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771800" y="2420888"/>
            <a:ext cx="1979635" cy="2376264"/>
          </a:xfrm>
          <a:prstGeom prst="rect">
            <a:avLst/>
          </a:prstGeom>
        </p:spPr>
      </p:pic>
      <p:pic>
        <p:nvPicPr>
          <p:cNvPr id="10" name="Рисунок 9">
            <a:extLst>
              <a:ext uri="{FF2B5EF4-FFF2-40B4-BE49-F238E27FC236}">
                <a16:creationId xmlns="" xmlns:a16="http://schemas.microsoft.com/office/drawing/2014/main" id="{1DEAD12E-B280-91C9-4B03-CB84392A0CD2}"/>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164288" y="2852936"/>
            <a:ext cx="1619461" cy="2160240"/>
          </a:xfrm>
          <a:prstGeom prst="rect">
            <a:avLst/>
          </a:prstGeom>
        </p:spPr>
      </p:pic>
      <p:pic>
        <p:nvPicPr>
          <p:cNvPr id="11" name="Рисунок 10">
            <a:extLst>
              <a:ext uri="{FF2B5EF4-FFF2-40B4-BE49-F238E27FC236}">
                <a16:creationId xmlns="" xmlns:a16="http://schemas.microsoft.com/office/drawing/2014/main" id="{84099766-218B-CCDF-6285-A3D75F5A0CAE}"/>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187624" y="2492896"/>
            <a:ext cx="1445348" cy="1920020"/>
          </a:xfrm>
          <a:prstGeom prst="rect">
            <a:avLst/>
          </a:prstGeom>
        </p:spPr>
      </p:pic>
      <p:pic>
        <p:nvPicPr>
          <p:cNvPr id="12" name="Рисунок 11">
            <a:extLst>
              <a:ext uri="{FF2B5EF4-FFF2-40B4-BE49-F238E27FC236}">
                <a16:creationId xmlns="" xmlns:a16="http://schemas.microsoft.com/office/drawing/2014/main" id="{0C3B2419-48C5-230B-FE91-C764A5CCFE01}"/>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876256" y="5157192"/>
            <a:ext cx="2088232" cy="1501579"/>
          </a:xfrm>
          <a:prstGeom prst="rect">
            <a:avLst/>
          </a:prstGeom>
        </p:spPr>
      </p:pic>
      <p:pic>
        <p:nvPicPr>
          <p:cNvPr id="13" name="Рисунок 12">
            <a:extLst>
              <a:ext uri="{FF2B5EF4-FFF2-40B4-BE49-F238E27FC236}">
                <a16:creationId xmlns="" xmlns:a16="http://schemas.microsoft.com/office/drawing/2014/main" id="{09C6F379-D560-84C2-D374-E04C08BAAAFE}"/>
              </a:ext>
            </a:extLst>
          </p:cNvPr>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4644008" y="4941168"/>
            <a:ext cx="2016224" cy="1484784"/>
          </a:xfrm>
          <a:prstGeom prst="rect">
            <a:avLst/>
          </a:prstGeom>
        </p:spPr>
      </p:pic>
      <p:pic>
        <p:nvPicPr>
          <p:cNvPr id="14" name="Рисунок 13">
            <a:extLst>
              <a:ext uri="{FF2B5EF4-FFF2-40B4-BE49-F238E27FC236}">
                <a16:creationId xmlns="" xmlns:a16="http://schemas.microsoft.com/office/drawing/2014/main" id="{1B7F2742-C9A5-34BE-E2D4-64947633A421}"/>
              </a:ext>
            </a:extLst>
          </p:cNvPr>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076056" y="2420888"/>
            <a:ext cx="1698989" cy="2256959"/>
          </a:xfrm>
          <a:prstGeom prst="rect">
            <a:avLst/>
          </a:prstGeom>
        </p:spPr>
      </p:pic>
      <p:pic>
        <p:nvPicPr>
          <p:cNvPr id="15" name="Рисунок 14">
            <a:extLst>
              <a:ext uri="{FF2B5EF4-FFF2-40B4-BE49-F238E27FC236}">
                <a16:creationId xmlns="" xmlns:a16="http://schemas.microsoft.com/office/drawing/2014/main" id="{EDC2342F-230A-0998-BC8F-52E9E484E884}"/>
              </a:ext>
            </a:extLst>
          </p:cNvPr>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187624" y="4725144"/>
            <a:ext cx="1512168" cy="2008784"/>
          </a:xfrm>
          <a:prstGeom prst="rect">
            <a:avLst/>
          </a:prstGeom>
        </p:spPr>
      </p:pic>
      <p:pic>
        <p:nvPicPr>
          <p:cNvPr id="16" name="Рисунок 15">
            <a:extLst>
              <a:ext uri="{FF2B5EF4-FFF2-40B4-BE49-F238E27FC236}">
                <a16:creationId xmlns="" xmlns:a16="http://schemas.microsoft.com/office/drawing/2014/main" id="{B02982AC-9CE0-7216-DBC2-15F7E09B6C45}"/>
              </a:ext>
            </a:extLst>
          </p:cNvPr>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987824" y="4869160"/>
            <a:ext cx="1425147" cy="18931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 name="Рисунок 7">
            <a:extLst>
              <a:ext uri="{FF2B5EF4-FFF2-40B4-BE49-F238E27FC236}">
                <a16:creationId xmlns="" xmlns:a16="http://schemas.microsoft.com/office/drawing/2014/main" id="{5537EAD2-8B2D-B1C5-5B20-43E754EED15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88224" y="116632"/>
            <a:ext cx="2355167" cy="1772816"/>
          </a:xfrm>
          <a:prstGeom prst="rect">
            <a:avLst/>
          </a:prstGeom>
        </p:spPr>
      </p:pic>
      <p:pic>
        <p:nvPicPr>
          <p:cNvPr id="28678" name="Picture 6" descr="C:\Users\User\Downloads\0sUY5d5xpn8.jpg"/>
          <p:cNvPicPr>
            <a:picLocks noChangeAspect="1" noChangeArrowheads="1"/>
          </p:cNvPicPr>
          <p:nvPr/>
        </p:nvPicPr>
        <p:blipFill>
          <a:blip r:embed="rId4" cstate="print"/>
          <a:srcRect/>
          <a:stretch>
            <a:fillRect/>
          </a:stretch>
        </p:blipFill>
        <p:spPr bwMode="auto">
          <a:xfrm>
            <a:off x="3419872" y="2060848"/>
            <a:ext cx="3647561" cy="2433607"/>
          </a:xfrm>
          <a:prstGeom prst="rect">
            <a:avLst/>
          </a:prstGeom>
          <a:noFill/>
        </p:spPr>
      </p:pic>
      <p:pic>
        <p:nvPicPr>
          <p:cNvPr id="28680" name="Picture 8" descr="C:\Users\User\Downloads\DH0HLgIiNOs.jpg"/>
          <p:cNvPicPr>
            <a:picLocks noChangeAspect="1" noChangeArrowheads="1"/>
          </p:cNvPicPr>
          <p:nvPr/>
        </p:nvPicPr>
        <p:blipFill>
          <a:blip r:embed="rId5" cstate="print"/>
          <a:srcRect/>
          <a:stretch>
            <a:fillRect/>
          </a:stretch>
        </p:blipFill>
        <p:spPr bwMode="auto">
          <a:xfrm>
            <a:off x="1187624" y="2276872"/>
            <a:ext cx="2014469" cy="1516360"/>
          </a:xfrm>
          <a:prstGeom prst="rect">
            <a:avLst/>
          </a:prstGeom>
          <a:noFill/>
        </p:spPr>
      </p:pic>
      <p:pic>
        <p:nvPicPr>
          <p:cNvPr id="28684" name="Picture 12" descr="C:\Users\User\Downloads\GI31WsBj3m0.jpg"/>
          <p:cNvPicPr>
            <a:picLocks noChangeAspect="1" noChangeArrowheads="1"/>
          </p:cNvPicPr>
          <p:nvPr/>
        </p:nvPicPr>
        <p:blipFill>
          <a:blip r:embed="rId6" cstate="print"/>
          <a:srcRect/>
          <a:stretch>
            <a:fillRect/>
          </a:stretch>
        </p:blipFill>
        <p:spPr bwMode="auto">
          <a:xfrm>
            <a:off x="1259632" y="116632"/>
            <a:ext cx="2304256" cy="1728191"/>
          </a:xfrm>
          <a:prstGeom prst="rect">
            <a:avLst/>
          </a:prstGeom>
          <a:noFill/>
        </p:spPr>
      </p:pic>
      <p:pic>
        <p:nvPicPr>
          <p:cNvPr id="28686" name="Picture 14" descr="C:\Users\User\Downloads\KeSda4uPmpE.jpg"/>
          <p:cNvPicPr>
            <a:picLocks noChangeAspect="1" noChangeArrowheads="1"/>
          </p:cNvPicPr>
          <p:nvPr/>
        </p:nvPicPr>
        <p:blipFill>
          <a:blip r:embed="rId7" cstate="print"/>
          <a:srcRect/>
          <a:stretch>
            <a:fillRect/>
          </a:stretch>
        </p:blipFill>
        <p:spPr bwMode="auto">
          <a:xfrm>
            <a:off x="1259632" y="3933056"/>
            <a:ext cx="2059829" cy="2736304"/>
          </a:xfrm>
          <a:prstGeom prst="rect">
            <a:avLst/>
          </a:prstGeom>
          <a:noFill/>
        </p:spPr>
      </p:pic>
      <p:pic>
        <p:nvPicPr>
          <p:cNvPr id="14" name="Рисунок 13">
            <a:extLst>
              <a:ext uri="{FF2B5EF4-FFF2-40B4-BE49-F238E27FC236}">
                <a16:creationId xmlns="" xmlns:a16="http://schemas.microsoft.com/office/drawing/2014/main" id="{DF4F209D-CA4C-71B1-F177-5C02C2E43751}"/>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635896" y="4725144"/>
            <a:ext cx="3048724" cy="2016224"/>
          </a:xfrm>
          <a:prstGeom prst="rect">
            <a:avLst/>
          </a:prstGeom>
        </p:spPr>
      </p:pic>
      <p:pic>
        <p:nvPicPr>
          <p:cNvPr id="15" name="Рисунок 14">
            <a:extLst>
              <a:ext uri="{FF2B5EF4-FFF2-40B4-BE49-F238E27FC236}">
                <a16:creationId xmlns="" xmlns:a16="http://schemas.microsoft.com/office/drawing/2014/main" id="{BB965B09-9ED2-6198-4B31-16535E09F458}"/>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923928" y="116632"/>
            <a:ext cx="2424654" cy="1825120"/>
          </a:xfrm>
          <a:prstGeom prst="rect">
            <a:avLst/>
          </a:prstGeom>
        </p:spPr>
      </p:pic>
      <p:pic>
        <p:nvPicPr>
          <p:cNvPr id="28688" name="Picture 16" descr="C:\Users\User\Downloads\IeCiiTJcvUM.jpg"/>
          <p:cNvPicPr>
            <a:picLocks noChangeAspect="1" noChangeArrowheads="1"/>
          </p:cNvPicPr>
          <p:nvPr/>
        </p:nvPicPr>
        <p:blipFill>
          <a:blip r:embed="rId10" cstate="print"/>
          <a:srcRect/>
          <a:stretch>
            <a:fillRect/>
          </a:stretch>
        </p:blipFill>
        <p:spPr bwMode="auto">
          <a:xfrm>
            <a:off x="7092280" y="2204864"/>
            <a:ext cx="1917825" cy="2547664"/>
          </a:xfrm>
          <a:prstGeom prst="rect">
            <a:avLst/>
          </a:prstGeom>
          <a:noFill/>
        </p:spPr>
      </p:pic>
      <p:pic>
        <p:nvPicPr>
          <p:cNvPr id="28690" name="Picture 18" descr="C:\Users\User\Downloads\0IG8yo9pICY.jpg"/>
          <p:cNvPicPr>
            <a:picLocks noChangeAspect="1" noChangeArrowheads="1"/>
          </p:cNvPicPr>
          <p:nvPr/>
        </p:nvPicPr>
        <p:blipFill>
          <a:blip r:embed="rId11" cstate="print"/>
          <a:srcRect/>
          <a:stretch>
            <a:fillRect/>
          </a:stretch>
        </p:blipFill>
        <p:spPr bwMode="auto">
          <a:xfrm>
            <a:off x="6804248" y="4941168"/>
            <a:ext cx="2195736" cy="164680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Picture backgroun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3800" name="Picture 8" descr="Picture backgroun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Воздушный поток">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1624</TotalTime>
  <Words>446</Words>
  <Application>Microsoft Office PowerPoint</Application>
  <PresentationFormat>Экран (4:3)</PresentationFormat>
  <Paragraphs>25</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46</cp:revision>
  <dcterms:created xsi:type="dcterms:W3CDTF">2016-06-20T14:25:33Z</dcterms:created>
  <dcterms:modified xsi:type="dcterms:W3CDTF">2025-05-19T10:49:03Z</dcterms:modified>
</cp:coreProperties>
</file>